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BCB11D-B601-420E-AFB1-E6676016C673}" type="datetimeFigureOut">
              <a:rPr lang="zh-TW" altLang="en-US" smtClean="0"/>
              <a:t>2019/1/16</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D61A6E-1E7A-4659-8FB5-534E3C24177F}" type="slidenum">
              <a:rPr lang="zh-TW" altLang="en-US" smtClean="0"/>
              <a:t>‹#›</a:t>
            </a:fld>
            <a:endParaRPr lang="zh-TW" altLang="en-US"/>
          </a:p>
        </p:txBody>
      </p:sp>
    </p:spTree>
    <p:extLst>
      <p:ext uri="{BB962C8B-B14F-4D97-AF65-F5344CB8AC3E}">
        <p14:creationId xmlns:p14="http://schemas.microsoft.com/office/powerpoint/2010/main" val="200306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圓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標題 8"/>
          <p:cNvSpPr>
            <a:spLocks noGrp="1"/>
          </p:cNvSpPr>
          <p:nvPr>
            <p:ph type="subTitle" idx="1"/>
          </p:nvPr>
        </p:nvSpPr>
        <p:spPr>
          <a:xfrm>
            <a:off x="1295400" y="3200400"/>
            <a:ext cx="6400800" cy="1600200"/>
          </a:xfrm>
        </p:spPr>
        <p:txBody>
          <a:bodyPr/>
          <a:lstStyle>
            <a:lvl1pPr marL="0" indent="0" algn="ctr">
              <a:buNone/>
              <a:defRPr sz="26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dirty="0" smtClean="0"/>
              <a:t>按一下以編輯母片副標題樣式</a:t>
            </a:r>
            <a:endParaRPr kumimoji="0" lang="en-US" dirty="0"/>
          </a:p>
        </p:txBody>
      </p:sp>
      <p:sp>
        <p:nvSpPr>
          <p:cNvPr id="28" name="日期版面配置區 27"/>
          <p:cNvSpPr>
            <a:spLocks noGrp="1"/>
          </p:cNvSpPr>
          <p:nvPr>
            <p:ph type="dt" sz="half" idx="10"/>
          </p:nvPr>
        </p:nvSpPr>
        <p:spPr/>
        <p:txBody>
          <a:bodyPr/>
          <a:lstStyle/>
          <a:p>
            <a:fld id="{D3D20B7A-F521-4BF8-91F2-FBD3F25B1398}" type="datetime1">
              <a:rPr lang="zh-TW" altLang="en-US" smtClean="0"/>
              <a:t>2019/1/16</a:t>
            </a:fld>
            <a:endParaRPr lang="zh-TW" altLang="en-US"/>
          </a:p>
        </p:txBody>
      </p:sp>
      <p:sp>
        <p:nvSpPr>
          <p:cNvPr id="17" name="頁尾版面配置區 16"/>
          <p:cNvSpPr>
            <a:spLocks noGrp="1"/>
          </p:cNvSpPr>
          <p:nvPr>
            <p:ph type="ftr" sz="quarter" idx="11"/>
          </p:nvPr>
        </p:nvSpPr>
        <p:spPr/>
        <p:txBody>
          <a:bodyPr/>
          <a:lstStyle/>
          <a:p>
            <a:endParaRPr lang="zh-TW" altLang="en-US"/>
          </a:p>
        </p:txBody>
      </p:sp>
      <p:sp>
        <p:nvSpPr>
          <p:cNvPr id="29" name="投影片編號版面配置區 28"/>
          <p:cNvSpPr>
            <a:spLocks noGrp="1"/>
          </p:cNvSpPr>
          <p:nvPr>
            <p:ph type="sldNum" sz="quarter" idx="12"/>
          </p:nvPr>
        </p:nvSpPr>
        <p:spPr/>
        <p:txBody>
          <a:bodyPr lIns="0" tIns="0" rIns="0" bIns="0">
            <a:noAutofit/>
          </a:bodyPr>
          <a:lstStyle>
            <a:lvl1pPr>
              <a:defRPr sz="1400">
                <a:solidFill>
                  <a:srgbClr val="FFFFFF"/>
                </a:solidFill>
              </a:defRPr>
            </a:lvl1pPr>
          </a:lstStyle>
          <a:p>
            <a:fld id="{C8A0361D-E82E-4DD3-AD78-C57E6C33CDAB}" type="slidenum">
              <a:rPr lang="zh-TW" altLang="en-US" smtClean="0"/>
              <a:t>‹#›</a:t>
            </a:fld>
            <a:endParaRPr lang="zh-TW"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457200" y="1505930"/>
            <a:ext cx="8229600" cy="1470025"/>
          </a:xfrm>
        </p:spPr>
        <p:txBody>
          <a:bodyPr anchor="ctr"/>
          <a:lstStyle>
            <a:lvl1pPr algn="ctr">
              <a:defRPr lang="en-US" baseline="0" dirty="0">
                <a:solidFill>
                  <a:srgbClr val="FFFFFF"/>
                </a:solidFill>
              </a:defRPr>
            </a:lvl1pPr>
          </a:lstStyle>
          <a:p>
            <a:r>
              <a:rPr kumimoji="0" lang="zh-TW" altLang="en-US" dirty="0" smtClean="0"/>
              <a:t>按一下以編輯母片標題樣式</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1E297939-A5BA-4DA0-81FB-C87DE6BA4ECC}" type="datetime1">
              <a:rPr lang="zh-TW" altLang="en-US" smtClean="0"/>
              <a:t>2019/1/16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8A0361D-E82E-4DD3-AD78-C57E6C33CDAB}"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41"/>
            <a:ext cx="201168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914400" y="274640"/>
            <a:ext cx="55626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AE3DDBE9-92C8-4DC4-A2B2-1759B72D1788}" type="datetime1">
              <a:rPr lang="zh-TW" altLang="en-US" smtClean="0"/>
              <a:t>2019/1/16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8A0361D-E82E-4DD3-AD78-C57E6C33CDAB}"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3582E3F3-E8D3-4098-A9FA-9016B29F12EC}" type="datetime1">
              <a:rPr lang="zh-TW" altLang="en-US" smtClean="0"/>
              <a:t>2019/1/16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8A0361D-E82E-4DD3-AD78-C57E6C33CDAB}" type="slidenum">
              <a:rPr lang="zh-TW" altLang="en-US" smtClean="0"/>
              <a:t>‹#›</a:t>
            </a:fld>
            <a:endParaRPr lang="zh-TW" altLang="en-US"/>
          </a:p>
        </p:txBody>
      </p:sp>
      <p:sp>
        <p:nvSpPr>
          <p:cNvPr id="8" name="內容版面配置區 7"/>
          <p:cNvSpPr>
            <a:spLocks noGrp="1"/>
          </p:cNvSpPr>
          <p:nvPr>
            <p:ph sz="quarter" idx="1"/>
          </p:nvPr>
        </p:nvSpPr>
        <p:spPr>
          <a:xfrm>
            <a:off x="914400" y="1447800"/>
            <a:ext cx="777240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圓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9134B87E-9D01-4C6F-AC81-CC3DD9307180}" type="datetime1">
              <a:rPr lang="zh-TW" altLang="en-US" smtClean="0"/>
              <a:t>2019/1/16</a:t>
            </a:fld>
            <a:endParaRPr lang="zh-TW" altLang="en-US"/>
          </a:p>
        </p:txBody>
      </p:sp>
      <p:sp>
        <p:nvSpPr>
          <p:cNvPr id="5" name="頁尾版面配置區 4"/>
          <p:cNvSpPr>
            <a:spLocks noGrp="1"/>
          </p:cNvSpPr>
          <p:nvPr>
            <p:ph type="ftr" sz="quarter" idx="11"/>
          </p:nvPr>
        </p:nvSpPr>
        <p:spPr>
          <a:xfrm>
            <a:off x="800100" y="6172200"/>
            <a:ext cx="4000500" cy="457200"/>
          </a:xfrm>
        </p:spPr>
        <p:txBody>
          <a:bodyPr/>
          <a:lstStyle/>
          <a:p>
            <a:endParaRPr lang="zh-TW"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146304" y="6208776"/>
            <a:ext cx="457200" cy="457200"/>
          </a:xfrm>
        </p:spPr>
        <p:txBody>
          <a:bodyPr/>
          <a:lstStyle/>
          <a:p>
            <a:fld id="{C8A0361D-E82E-4DD3-AD78-C57E6C33CDAB}"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08DA22DA-05D2-45EB-8EC8-1D20E731D913}" type="datetime1">
              <a:rPr lang="zh-TW" altLang="en-US" smtClean="0"/>
              <a:t>2019/1/16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8A0361D-E82E-4DD3-AD78-C57E6C33CDAB}" type="slidenum">
              <a:rPr lang="zh-TW" altLang="en-US" smtClean="0"/>
              <a:t>‹#›</a:t>
            </a:fld>
            <a:endParaRPr lang="zh-TW" altLang="en-US"/>
          </a:p>
        </p:txBody>
      </p:sp>
      <p:sp>
        <p:nvSpPr>
          <p:cNvPr id="9" name="內容版面配置區 8"/>
          <p:cNvSpPr>
            <a:spLocks noGrp="1"/>
          </p:cNvSpPr>
          <p:nvPr>
            <p:ph sz="quarter" idx="1"/>
          </p:nvPr>
        </p:nvSpPr>
        <p:spPr>
          <a:xfrm>
            <a:off x="91440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93395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914400" y="273050"/>
            <a:ext cx="7772400" cy="1143000"/>
          </a:xfrm>
        </p:spPr>
        <p:txBody>
          <a:bodyPr anchor="b" anchorCtr="0"/>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6FF95741-E463-4EFF-8EFF-ACDE54823C5D}" type="datetime1">
              <a:rPr lang="zh-TW" altLang="en-US" smtClean="0"/>
              <a:t>2019/1/16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C8A0361D-E82E-4DD3-AD78-C57E6C33CDAB}" type="slidenum">
              <a:rPr lang="zh-TW" altLang="en-US" smtClean="0"/>
              <a:t>‹#›</a:t>
            </a:fld>
            <a:endParaRPr lang="zh-TW" altLang="en-US"/>
          </a:p>
        </p:txBody>
      </p:sp>
      <p:sp>
        <p:nvSpPr>
          <p:cNvPr id="11" name="內容版面配置區 10"/>
          <p:cNvSpPr>
            <a:spLocks noGrp="1"/>
          </p:cNvSpPr>
          <p:nvPr>
            <p:ph sz="half" idx="2"/>
          </p:nvPr>
        </p:nvSpPr>
        <p:spPr>
          <a:xfrm>
            <a:off x="9144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4"/>
          </p:nvPr>
        </p:nvSpPr>
        <p:spPr>
          <a:xfrm>
            <a:off x="49530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A5EA7F9B-A02D-49C2-9F22-8A2586ED5741}" type="datetime1">
              <a:rPr lang="zh-TW" altLang="en-US" smtClean="0"/>
              <a:t>2019/1/16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C8A0361D-E82E-4DD3-AD78-C57E6C33CDAB}"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3AB047E6-84A4-47AC-B5A1-E0AF9E949CAF}" type="datetime1">
              <a:rPr lang="zh-TW" altLang="en-US" smtClean="0"/>
              <a:t>2019/1/16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C8A0361D-E82E-4DD3-AD78-C57E6C33CDAB}"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圓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914400" y="273050"/>
            <a:ext cx="7772400" cy="1143000"/>
          </a:xfrm>
        </p:spPr>
        <p:txBody>
          <a:bodyPr anchor="b" anchorCtr="0"/>
          <a:lstStyle>
            <a:lvl1pPr algn="l">
              <a:buNone/>
              <a:defRPr sz="4000" b="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2C427692-EF17-461D-863E-95BC501EE527}" type="datetime1">
              <a:rPr lang="zh-TW" altLang="en-US" smtClean="0"/>
              <a:t>2019/1/16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8A0361D-E82E-4DD3-AD78-C57E6C33CDAB}" type="slidenum">
              <a:rPr lang="zh-TW" altLang="en-US" smtClean="0"/>
              <a:t>‹#›</a:t>
            </a:fld>
            <a:endParaRPr lang="zh-TW" altLang="en-US"/>
          </a:p>
        </p:txBody>
      </p:sp>
      <p:sp>
        <p:nvSpPr>
          <p:cNvPr id="11" name="內容版面配置區 10"/>
          <p:cNvSpPr>
            <a:spLocks noGrp="1"/>
          </p:cNvSpPr>
          <p:nvPr>
            <p:ph sz="quarter" idx="1"/>
          </p:nvPr>
        </p:nvSpPr>
        <p:spPr>
          <a:xfrm>
            <a:off x="2971800" y="1600200"/>
            <a:ext cx="5715000" cy="44958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314A6385-B458-4B80-87FD-22D63BA22A46}" type="datetime1">
              <a:rPr lang="zh-TW" altLang="en-US" smtClean="0"/>
              <a:t>2019/1/16</a:t>
            </a:fld>
            <a:endParaRPr lang="zh-TW" altLang="en-US"/>
          </a:p>
        </p:txBody>
      </p:sp>
      <p:sp>
        <p:nvSpPr>
          <p:cNvPr id="6" name="頁尾版面配置區 5"/>
          <p:cNvSpPr>
            <a:spLocks noGrp="1"/>
          </p:cNvSpPr>
          <p:nvPr>
            <p:ph type="ftr" sz="quarter" idx="11"/>
          </p:nvPr>
        </p:nvSpPr>
        <p:spPr>
          <a:xfrm>
            <a:off x="914400" y="6172200"/>
            <a:ext cx="3886200" cy="457200"/>
          </a:xfrm>
        </p:spPr>
        <p:txBody>
          <a:bodyPr/>
          <a:lstStyle/>
          <a:p>
            <a:endParaRPr lang="zh-TW" altLang="en-US"/>
          </a:p>
        </p:txBody>
      </p:sp>
      <p:sp>
        <p:nvSpPr>
          <p:cNvPr id="7" name="投影片編號版面配置區 6"/>
          <p:cNvSpPr>
            <a:spLocks noGrp="1"/>
          </p:cNvSpPr>
          <p:nvPr>
            <p:ph type="sldNum" sz="quarter" idx="12"/>
          </p:nvPr>
        </p:nvSpPr>
        <p:spPr>
          <a:xfrm>
            <a:off x="146304" y="6208776"/>
            <a:ext cx="457200" cy="457200"/>
          </a:xfrm>
        </p:spPr>
        <p:txBody>
          <a:bodyPr/>
          <a:lstStyle/>
          <a:p>
            <a:fld id="{C8A0361D-E82E-4DD3-AD78-C57E6C33CDAB}" type="slidenum">
              <a:rPr lang="zh-TW" altLang="en-US" smtClean="0"/>
              <a:t>‹#›</a:t>
            </a:fld>
            <a:endParaRPr lang="zh-TW"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圖片版面配置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TW" altLang="en-US" smtClean="0"/>
              <a:t>按一下圖示以新增圖片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圓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標題版面配置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TW" altLang="en-US" dirty="0" smtClean="0"/>
              <a:t>按一下以編輯母片標題樣式</a:t>
            </a:r>
            <a:endParaRPr kumimoji="0" lang="en-US" dirty="0"/>
          </a:p>
        </p:txBody>
      </p:sp>
      <p:sp>
        <p:nvSpPr>
          <p:cNvPr id="13" name="文字版面配置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TW" altLang="en-US" dirty="0" smtClean="0"/>
              <a:t>按一下以編輯母片文字樣式</a:t>
            </a:r>
          </a:p>
          <a:p>
            <a:pPr lvl="1" eaLnBrk="1" latinLnBrk="0" hangingPunct="1"/>
            <a:r>
              <a:rPr kumimoji="0" lang="zh-TW" altLang="en-US" dirty="0" smtClean="0"/>
              <a:t>第二層</a:t>
            </a:r>
          </a:p>
          <a:p>
            <a:pPr lvl="2" eaLnBrk="1" latinLnBrk="0" hangingPunct="1"/>
            <a:r>
              <a:rPr kumimoji="0" lang="zh-TW" altLang="en-US" dirty="0" smtClean="0"/>
              <a:t>第三層</a:t>
            </a:r>
          </a:p>
          <a:p>
            <a:pPr lvl="3" eaLnBrk="1" latinLnBrk="0" hangingPunct="1"/>
            <a:r>
              <a:rPr kumimoji="0" lang="zh-TW" altLang="en-US" dirty="0" smtClean="0"/>
              <a:t>第四層</a:t>
            </a:r>
          </a:p>
          <a:p>
            <a:pPr lvl="4" eaLnBrk="1" latinLnBrk="0" hangingPunct="1"/>
            <a:r>
              <a:rPr kumimoji="0" lang="zh-TW" altLang="en-US" dirty="0" smtClean="0"/>
              <a:t>第五層</a:t>
            </a:r>
            <a:endParaRPr kumimoji="0" lang="en-US" dirty="0"/>
          </a:p>
        </p:txBody>
      </p:sp>
      <p:sp>
        <p:nvSpPr>
          <p:cNvPr id="14" name="日期版面配置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68FDC3C-FC82-4842-8B35-099EE8FADB72}" type="datetime1">
              <a:rPr lang="zh-TW" altLang="en-US" smtClean="0"/>
              <a:t>2019/1/16</a:t>
            </a:fld>
            <a:endParaRPr lang="zh-TW" altLang="en-US"/>
          </a:p>
        </p:txBody>
      </p:sp>
      <p:sp>
        <p:nvSpPr>
          <p:cNvPr id="3" name="頁尾版面配置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TW" altLang="en-US"/>
          </a:p>
        </p:txBody>
      </p:sp>
      <p:sp>
        <p:nvSpPr>
          <p:cNvPr id="23" name="投影片編號版面配置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8A0361D-E82E-4DD3-AD78-C57E6C33CDAB}"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baseline="0">
          <a:solidFill>
            <a:schemeClr val="tx2"/>
          </a:solidFill>
          <a:latin typeface="Times New Roman" panose="02020603050405020304" pitchFamily="18" charset="0"/>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baseline="0">
          <a:solidFill>
            <a:schemeClr val="tx1"/>
          </a:solidFill>
          <a:latin typeface="Times New Roman" panose="02020603050405020304" pitchFamily="18" charset="0"/>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baseline="0">
          <a:solidFill>
            <a:schemeClr val="tx1"/>
          </a:solidFill>
          <a:latin typeface="Times New Roman" panose="02020603050405020304" pitchFamily="18" charset="0"/>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baseline="0">
          <a:solidFill>
            <a:schemeClr val="tx1"/>
          </a:solidFill>
          <a:latin typeface="Times New Roman" panose="02020603050405020304" pitchFamily="18" charset="0"/>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baseline="0">
          <a:solidFill>
            <a:schemeClr val="tx1"/>
          </a:solidFill>
          <a:latin typeface="Times New Roman" panose="02020603050405020304" pitchFamily="18" charset="0"/>
          <a:ea typeface="+mn-ea"/>
          <a:cs typeface="+mn-cs"/>
        </a:defRPr>
      </a:lvl4pPr>
      <a:lvl5pPr marL="1371600" indent="-228600" algn="l" rtl="0" eaLnBrk="1" latinLnBrk="0" hangingPunct="1">
        <a:spcBef>
          <a:spcPts val="370"/>
        </a:spcBef>
        <a:buClr>
          <a:schemeClr val="accent3"/>
        </a:buClr>
        <a:buFontTx/>
        <a:buChar char="o"/>
        <a:defRPr kumimoji="0" sz="2000" kern="1200" baseline="0">
          <a:solidFill>
            <a:schemeClr val="tx1"/>
          </a:solidFill>
          <a:latin typeface="Times New Roman" panose="02020603050405020304" pitchFamily="18" charset="0"/>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1259632" y="4365104"/>
            <a:ext cx="6400800" cy="1600200"/>
          </a:xfrm>
        </p:spPr>
        <p:txBody>
          <a:bodyPr/>
          <a:lstStyle/>
          <a:p>
            <a:r>
              <a:rPr lang="en-US" altLang="zh-TW" sz="2400" dirty="0" smtClean="0"/>
              <a:t>Wen-Chen Chang</a:t>
            </a:r>
          </a:p>
          <a:p>
            <a:r>
              <a:rPr lang="en-US" altLang="zh-TW" sz="2000" dirty="0" smtClean="0"/>
              <a:t>Professor, National Taiwan University College of Law</a:t>
            </a:r>
          </a:p>
          <a:p>
            <a:r>
              <a:rPr lang="en-US" altLang="zh-TW" sz="2000" dirty="0" smtClean="0"/>
              <a:t>January 16-17, 2019</a:t>
            </a:r>
            <a:endParaRPr lang="zh-TW" altLang="en-US" sz="2000" dirty="0"/>
          </a:p>
        </p:txBody>
      </p:sp>
      <p:sp>
        <p:nvSpPr>
          <p:cNvPr id="2" name="標題 1"/>
          <p:cNvSpPr>
            <a:spLocks noGrp="1"/>
          </p:cNvSpPr>
          <p:nvPr>
            <p:ph type="ctrTitle"/>
          </p:nvPr>
        </p:nvSpPr>
        <p:spPr>
          <a:xfrm>
            <a:off x="467544" y="1412776"/>
            <a:ext cx="8229600" cy="1779203"/>
          </a:xfrm>
        </p:spPr>
        <p:txBody>
          <a:bodyPr>
            <a:normAutofit/>
          </a:bodyPr>
          <a:lstStyle/>
          <a:p>
            <a:r>
              <a:rPr lang="en-US" altLang="zh-TW" sz="2800" b="1" dirty="0"/>
              <a:t>Constitutional Protection of Sex/Gender </a:t>
            </a:r>
            <a:r>
              <a:rPr lang="en-US" altLang="zh-TW" sz="2800" b="1" dirty="0" smtClean="0"/>
              <a:t>Equality in Taiwan</a:t>
            </a:r>
            <a:endParaRPr lang="zh-TW" altLang="en-US" sz="2800" dirty="0"/>
          </a:p>
        </p:txBody>
      </p:sp>
    </p:spTree>
    <p:extLst>
      <p:ext uri="{BB962C8B-B14F-4D97-AF65-F5344CB8AC3E}">
        <p14:creationId xmlns:p14="http://schemas.microsoft.com/office/powerpoint/2010/main" val="836236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116632"/>
            <a:ext cx="7772400" cy="1143000"/>
          </a:xfrm>
        </p:spPr>
        <p:txBody>
          <a:bodyPr/>
          <a:lstStyle/>
          <a:p>
            <a:r>
              <a:rPr lang="en-US" altLang="zh-TW" sz="2400" b="1" dirty="0">
                <a:solidFill>
                  <a:srgbClr val="696464"/>
                </a:solidFill>
              </a:rPr>
              <a:t>III. TCC’s leading cases: pushed forward by women’s group and strategic constitutional litigation</a:t>
            </a:r>
            <a:endParaRPr lang="zh-TW" altLang="en-US" dirty="0"/>
          </a:p>
        </p:txBody>
      </p:sp>
      <p:sp>
        <p:nvSpPr>
          <p:cNvPr id="3" name="內容版面配置區 2"/>
          <p:cNvSpPr>
            <a:spLocks noGrp="1"/>
          </p:cNvSpPr>
          <p:nvPr>
            <p:ph sz="quarter" idx="1"/>
          </p:nvPr>
        </p:nvSpPr>
        <p:spPr>
          <a:xfrm>
            <a:off x="914400" y="1447800"/>
            <a:ext cx="7772400" cy="4429472"/>
          </a:xfrm>
        </p:spPr>
        <p:txBody>
          <a:bodyPr>
            <a:normAutofit/>
          </a:bodyPr>
          <a:lstStyle/>
          <a:p>
            <a:r>
              <a:rPr lang="en-US" altLang="zh-TW" sz="2400" dirty="0"/>
              <a:t>Strategic constitutional litigation since the 2000s</a:t>
            </a:r>
          </a:p>
          <a:p>
            <a:r>
              <a:rPr lang="it-IT" altLang="zh-TW" sz="2400" dirty="0"/>
              <a:t>JY Interpretation No 666 in 2009: </a:t>
            </a:r>
          </a:p>
          <a:p>
            <a:pPr lvl="1"/>
            <a:r>
              <a:rPr lang="en-US" altLang="zh-TW" sz="2000" dirty="0"/>
              <a:t>holding unconstitutional a law </a:t>
            </a:r>
            <a:r>
              <a:rPr lang="en-US" altLang="zh-TW" sz="2000" dirty="0" smtClean="0"/>
              <a:t>imposing criminal fines/penalties only to those engaging </a:t>
            </a:r>
            <a:r>
              <a:rPr lang="en-US" altLang="zh-TW" sz="2000" dirty="0"/>
              <a:t>sexual transactions for </a:t>
            </a:r>
            <a:r>
              <a:rPr lang="en-US" altLang="zh-TW" sz="2000" dirty="0" smtClean="0"/>
              <a:t>profit (mostly women), </a:t>
            </a:r>
            <a:r>
              <a:rPr lang="en-US" altLang="zh-TW" sz="2000" dirty="0"/>
              <a:t>but not those purchasing for </a:t>
            </a:r>
            <a:r>
              <a:rPr lang="en-US" altLang="zh-TW" sz="2000" dirty="0" smtClean="0"/>
              <a:t>sex (mostly men). </a:t>
            </a:r>
            <a:endParaRPr lang="en-US" altLang="zh-TW" sz="2000" dirty="0"/>
          </a:p>
          <a:p>
            <a:pPr lvl="1"/>
            <a:r>
              <a:rPr lang="en-US" altLang="zh-TW" sz="2000" dirty="0"/>
              <a:t>Having relied on empirical studies showing a predominant number of those engaging in prostitution were women of lower social and economic status, the Constitutional Court deemed the </a:t>
            </a:r>
            <a:r>
              <a:rPr lang="en-US" altLang="zh-TW" sz="2000" dirty="0" smtClean="0"/>
              <a:t>provision </a:t>
            </a:r>
            <a:r>
              <a:rPr lang="en-US" altLang="zh-TW" sz="2000" dirty="0"/>
              <a:t>a </a:t>
            </a:r>
            <a:r>
              <a:rPr lang="en-US" altLang="zh-TW" sz="2000" i="1" dirty="0"/>
              <a:t>de facto </a:t>
            </a:r>
            <a:r>
              <a:rPr lang="en-US" altLang="zh-TW" sz="2000" dirty="0"/>
              <a:t>discrimination against women and violation of sex equality.</a:t>
            </a:r>
          </a:p>
          <a:p>
            <a:pPr lvl="1"/>
            <a:r>
              <a:rPr lang="en-US" altLang="zh-TW" sz="2000" dirty="0"/>
              <a:t>Recognition of substantive equality?</a:t>
            </a:r>
            <a:endParaRPr lang="zh-TW" altLang="en-US" sz="2000" dirty="0"/>
          </a:p>
        </p:txBody>
      </p:sp>
      <p:sp>
        <p:nvSpPr>
          <p:cNvPr id="4" name="投影片編號版面配置區 3"/>
          <p:cNvSpPr>
            <a:spLocks noGrp="1"/>
          </p:cNvSpPr>
          <p:nvPr>
            <p:ph type="sldNum" sz="quarter" idx="12"/>
          </p:nvPr>
        </p:nvSpPr>
        <p:spPr/>
        <p:txBody>
          <a:bodyPr/>
          <a:lstStyle/>
          <a:p>
            <a:fld id="{C8A0361D-E82E-4DD3-AD78-C57E6C33CDAB}" type="slidenum">
              <a:rPr lang="zh-TW" altLang="en-US" smtClean="0"/>
              <a:t>10</a:t>
            </a:fld>
            <a:endParaRPr lang="zh-TW" altLang="en-US"/>
          </a:p>
        </p:txBody>
      </p:sp>
    </p:spTree>
    <p:extLst>
      <p:ext uri="{BB962C8B-B14F-4D97-AF65-F5344CB8AC3E}">
        <p14:creationId xmlns:p14="http://schemas.microsoft.com/office/powerpoint/2010/main" val="21150380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116632"/>
            <a:ext cx="7772400" cy="1143000"/>
          </a:xfrm>
        </p:spPr>
        <p:txBody>
          <a:bodyPr/>
          <a:lstStyle/>
          <a:p>
            <a:r>
              <a:rPr lang="en-US" altLang="zh-TW" sz="2400" b="1" dirty="0">
                <a:solidFill>
                  <a:srgbClr val="696464"/>
                </a:solidFill>
              </a:rPr>
              <a:t>III. TCC’s leading cases: pushed forward by women’s group and strategic constitutional litigation</a:t>
            </a:r>
            <a:endParaRPr lang="zh-TW" altLang="en-US" dirty="0"/>
          </a:p>
        </p:txBody>
      </p:sp>
      <p:sp>
        <p:nvSpPr>
          <p:cNvPr id="3" name="內容版面配置區 2"/>
          <p:cNvSpPr>
            <a:spLocks noGrp="1"/>
          </p:cNvSpPr>
          <p:nvPr>
            <p:ph sz="quarter" idx="1"/>
          </p:nvPr>
        </p:nvSpPr>
        <p:spPr>
          <a:xfrm>
            <a:off x="914400" y="1447800"/>
            <a:ext cx="7772400" cy="5221560"/>
          </a:xfrm>
        </p:spPr>
        <p:txBody>
          <a:bodyPr>
            <a:normAutofit fontScale="62500" lnSpcReduction="20000"/>
          </a:bodyPr>
          <a:lstStyle/>
          <a:p>
            <a:r>
              <a:rPr lang="en-US" altLang="zh-TW" dirty="0"/>
              <a:t>Strategic constitutional litigation since the 2000s</a:t>
            </a:r>
          </a:p>
          <a:p>
            <a:r>
              <a:rPr lang="en-US" altLang="zh-TW" dirty="0"/>
              <a:t>JY Interpretation No </a:t>
            </a:r>
            <a:r>
              <a:rPr lang="en-US" altLang="zh-TW" dirty="0" smtClean="0"/>
              <a:t>728 </a:t>
            </a:r>
            <a:r>
              <a:rPr lang="en-US" altLang="zh-TW" dirty="0"/>
              <a:t>in </a:t>
            </a:r>
            <a:r>
              <a:rPr lang="en-US" altLang="zh-TW" dirty="0" smtClean="0"/>
              <a:t>2015:</a:t>
            </a:r>
          </a:p>
          <a:p>
            <a:pPr lvl="1"/>
            <a:r>
              <a:rPr lang="en-US" altLang="zh-TW" dirty="0" smtClean="0"/>
              <a:t>the </a:t>
            </a:r>
            <a:r>
              <a:rPr lang="en-US" altLang="zh-TW" dirty="0"/>
              <a:t>Statute Governing Ancestor Worship </a:t>
            </a:r>
            <a:r>
              <a:rPr lang="en-US" altLang="zh-TW" dirty="0" smtClean="0"/>
              <a:t>Guilds permitted a </a:t>
            </a:r>
            <a:r>
              <a:rPr lang="en-US" altLang="zh-TW" dirty="0"/>
              <a:t>worship guild’s internal regulation to decide whether a person would </a:t>
            </a:r>
            <a:r>
              <a:rPr lang="en-US" altLang="zh-TW" dirty="0" smtClean="0"/>
              <a:t>be a </a:t>
            </a:r>
            <a:r>
              <a:rPr lang="en-US" altLang="zh-TW" dirty="0"/>
              <a:t>qualified successor to a worship guild. </a:t>
            </a:r>
            <a:endParaRPr lang="en-US" altLang="zh-TW" dirty="0" smtClean="0"/>
          </a:p>
          <a:p>
            <a:pPr lvl="1"/>
            <a:r>
              <a:rPr lang="en-US" altLang="zh-TW" dirty="0" smtClean="0"/>
              <a:t>The </a:t>
            </a:r>
            <a:r>
              <a:rPr lang="en-US" altLang="zh-TW" dirty="0"/>
              <a:t>petitioner was a married daughter who was not permitted to be a </a:t>
            </a:r>
            <a:r>
              <a:rPr lang="en-US" altLang="zh-TW" dirty="0" smtClean="0"/>
              <a:t>successor, </a:t>
            </a:r>
            <a:r>
              <a:rPr lang="en-US" altLang="zh-TW" dirty="0"/>
              <a:t>arguing that the </a:t>
            </a:r>
            <a:r>
              <a:rPr lang="en-US" altLang="zh-TW" dirty="0" smtClean="0"/>
              <a:t>provision was a </a:t>
            </a:r>
            <a:r>
              <a:rPr lang="en-US" altLang="zh-TW" dirty="0"/>
              <a:t>de facto discrimination against women as most guilds assigned only men as successors</a:t>
            </a:r>
            <a:r>
              <a:rPr lang="en-US" altLang="zh-TW" dirty="0" smtClean="0"/>
              <a:t>.</a:t>
            </a:r>
          </a:p>
          <a:p>
            <a:pPr lvl="1"/>
            <a:r>
              <a:rPr lang="en-US" altLang="zh-TW" dirty="0" smtClean="0"/>
              <a:t>The </a:t>
            </a:r>
            <a:r>
              <a:rPr lang="en-US" altLang="zh-TW" dirty="0"/>
              <a:t>Court </a:t>
            </a:r>
            <a:r>
              <a:rPr lang="en-US" altLang="zh-TW" dirty="0" smtClean="0"/>
              <a:t>held the provision constitutional, on </a:t>
            </a:r>
            <a:r>
              <a:rPr lang="en-US" altLang="zh-TW" dirty="0"/>
              <a:t>the grounds of the freedom of association, property rights and freedom of </a:t>
            </a:r>
            <a:r>
              <a:rPr lang="en-US" altLang="zh-TW" dirty="0" smtClean="0"/>
              <a:t>contract, as </a:t>
            </a:r>
            <a:r>
              <a:rPr lang="en-US" altLang="zh-TW" dirty="0"/>
              <a:t>“an ancestor worship guild is an association formed by the properties donated by the founders for the purpose of providing services for ancestor worship or other forms of </a:t>
            </a:r>
            <a:r>
              <a:rPr lang="en-US" altLang="zh-TW" dirty="0" smtClean="0"/>
              <a:t>worship,” and “</a:t>
            </a:r>
            <a:r>
              <a:rPr lang="en-US" altLang="zh-TW" dirty="0"/>
              <a:t>even though such a disputed provision may constitute differential treatment in substance, since it is not arbitrary, it is not in conflict with the principle of sex equality embodied in Article 7 of the Constitution nor does it infringe women’s right to property</a:t>
            </a:r>
            <a:r>
              <a:rPr lang="en-US" altLang="zh-TW" dirty="0" smtClean="0"/>
              <a:t>.”</a:t>
            </a:r>
          </a:p>
          <a:p>
            <a:r>
              <a:rPr lang="en-US" altLang="zh-TW" dirty="0" smtClean="0"/>
              <a:t>Doctrinal setback? </a:t>
            </a:r>
          </a:p>
          <a:p>
            <a:pPr lvl="1"/>
            <a:r>
              <a:rPr lang="en-US" altLang="zh-TW" dirty="0"/>
              <a:t>Strict/searching scrutiny? Intermediate? Reasonable? </a:t>
            </a:r>
          </a:p>
          <a:p>
            <a:pPr lvl="1"/>
            <a:r>
              <a:rPr lang="en-US" altLang="zh-TW" dirty="0"/>
              <a:t>Recognition of substantive equality</a:t>
            </a:r>
            <a:r>
              <a:rPr lang="en-US" altLang="zh-TW" dirty="0" smtClean="0"/>
              <a:t>?</a:t>
            </a:r>
          </a:p>
          <a:p>
            <a:r>
              <a:rPr lang="en-US" altLang="zh-TW" dirty="0"/>
              <a:t>Perhaps aware of criticism against this decision, the Constitutional Court in the last part of the interpretation urged the government to “conduct a timely review and modification of the related law to ensure that they are keeping pace with time, especially taking into consideration the State’s positive duty to protect women” under Articles 2 and 5 of </a:t>
            </a:r>
            <a:r>
              <a:rPr lang="en-US" altLang="zh-TW" dirty="0" smtClean="0"/>
              <a:t>CEDAW</a:t>
            </a:r>
          </a:p>
          <a:p>
            <a:r>
              <a:rPr lang="en-US" altLang="zh-TW" dirty="0"/>
              <a:t>The reference to related CEDAW provisions, however, has not put down the anger of women’s group contending that the Court has yielded too much to tradition and religion.</a:t>
            </a:r>
            <a:endParaRPr lang="zh-TW" altLang="en-US" dirty="0"/>
          </a:p>
        </p:txBody>
      </p:sp>
      <p:sp>
        <p:nvSpPr>
          <p:cNvPr id="4" name="投影片編號版面配置區 3"/>
          <p:cNvSpPr>
            <a:spLocks noGrp="1"/>
          </p:cNvSpPr>
          <p:nvPr>
            <p:ph type="sldNum" sz="quarter" idx="12"/>
          </p:nvPr>
        </p:nvSpPr>
        <p:spPr/>
        <p:txBody>
          <a:bodyPr/>
          <a:lstStyle/>
          <a:p>
            <a:fld id="{C8A0361D-E82E-4DD3-AD78-C57E6C33CDAB}" type="slidenum">
              <a:rPr lang="zh-TW" altLang="en-US" smtClean="0"/>
              <a:t>11</a:t>
            </a:fld>
            <a:endParaRPr lang="zh-TW" altLang="en-US"/>
          </a:p>
        </p:txBody>
      </p:sp>
    </p:spTree>
    <p:extLst>
      <p:ext uri="{BB962C8B-B14F-4D97-AF65-F5344CB8AC3E}">
        <p14:creationId xmlns:p14="http://schemas.microsoft.com/office/powerpoint/2010/main" val="18543680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44624"/>
            <a:ext cx="7772400" cy="1143000"/>
          </a:xfrm>
        </p:spPr>
        <p:txBody>
          <a:bodyPr/>
          <a:lstStyle/>
          <a:p>
            <a:r>
              <a:rPr lang="en-US" altLang="zh-TW" sz="2400" b="1" dirty="0">
                <a:solidFill>
                  <a:srgbClr val="696464"/>
                </a:solidFill>
              </a:rPr>
              <a:t>III. TCC’s leading cases: pushed forward by women’s group and strategic constitutional litigation</a:t>
            </a:r>
            <a:endParaRPr lang="zh-TW" altLang="en-US" dirty="0"/>
          </a:p>
        </p:txBody>
      </p:sp>
      <p:sp>
        <p:nvSpPr>
          <p:cNvPr id="3" name="內容版面配置區 2"/>
          <p:cNvSpPr>
            <a:spLocks noGrp="1"/>
          </p:cNvSpPr>
          <p:nvPr>
            <p:ph sz="quarter" idx="1"/>
          </p:nvPr>
        </p:nvSpPr>
        <p:spPr/>
        <p:txBody>
          <a:bodyPr/>
          <a:lstStyle/>
          <a:p>
            <a:pPr lvl="0">
              <a:buClr>
                <a:srgbClr val="D34817"/>
              </a:buClr>
            </a:pPr>
            <a:r>
              <a:rPr lang="en-US" altLang="zh-TW" sz="2400" dirty="0">
                <a:solidFill>
                  <a:prstClr val="black"/>
                </a:solidFill>
              </a:rPr>
              <a:t>Strategic constitutional litigation since the 2000s</a:t>
            </a:r>
          </a:p>
          <a:p>
            <a:pPr lvl="0">
              <a:buClr>
                <a:srgbClr val="D34817"/>
              </a:buClr>
            </a:pPr>
            <a:r>
              <a:rPr lang="en-US" altLang="zh-TW" sz="2400" dirty="0">
                <a:solidFill>
                  <a:prstClr val="black"/>
                </a:solidFill>
              </a:rPr>
              <a:t>JY Interpretation No </a:t>
            </a:r>
            <a:r>
              <a:rPr lang="en-US" altLang="zh-TW" sz="2400" dirty="0" smtClean="0">
                <a:solidFill>
                  <a:prstClr val="black"/>
                </a:solidFill>
              </a:rPr>
              <a:t>748 </a:t>
            </a:r>
            <a:r>
              <a:rPr lang="en-US" altLang="zh-TW" sz="2400" dirty="0">
                <a:solidFill>
                  <a:prstClr val="black"/>
                </a:solidFill>
              </a:rPr>
              <a:t>in </a:t>
            </a:r>
            <a:r>
              <a:rPr lang="en-US" altLang="zh-TW" sz="2400" dirty="0" smtClean="0">
                <a:solidFill>
                  <a:prstClr val="black"/>
                </a:solidFill>
              </a:rPr>
              <a:t>2017:</a:t>
            </a:r>
            <a:endParaRPr lang="en-US" altLang="zh-TW" sz="2400" dirty="0">
              <a:solidFill>
                <a:prstClr val="black"/>
              </a:solidFill>
            </a:endParaRPr>
          </a:p>
          <a:p>
            <a:pPr lvl="1"/>
            <a:r>
              <a:rPr lang="en-US" altLang="zh-TW" dirty="0" smtClean="0"/>
              <a:t>Petitioners: a gay </a:t>
            </a:r>
            <a:r>
              <a:rPr lang="en-US" altLang="zh-TW" dirty="0"/>
              <a:t>man, Chia-Wei Chi, has sought to register his gay marriage for years. With the legal assistance by the Taiwan Alliance to Promote Civil Partnership Rights (TAPCPR</a:t>
            </a:r>
            <a:r>
              <a:rPr lang="en-US" altLang="zh-TW" dirty="0" smtClean="0"/>
              <a:t>); and the Taipei city government.</a:t>
            </a:r>
          </a:p>
          <a:p>
            <a:pPr lvl="1"/>
            <a:r>
              <a:rPr lang="en-US" altLang="zh-TW" dirty="0" smtClean="0"/>
              <a:t>An </a:t>
            </a:r>
            <a:r>
              <a:rPr lang="en-US" altLang="zh-TW" dirty="0"/>
              <a:t>oral hearing </a:t>
            </a:r>
            <a:r>
              <a:rPr lang="en-US" altLang="zh-TW" dirty="0" smtClean="0"/>
              <a:t>was held by the TCC on </a:t>
            </a:r>
            <a:r>
              <a:rPr lang="en-US" altLang="zh-TW" dirty="0"/>
              <a:t>March 24, </a:t>
            </a:r>
            <a:r>
              <a:rPr lang="en-US" altLang="zh-TW" dirty="0" smtClean="0"/>
              <a:t>2017: both </a:t>
            </a:r>
            <a:r>
              <a:rPr lang="en-US" altLang="zh-TW" dirty="0"/>
              <a:t>pro- and anti-gay marriage groups rallied before the Court’s </a:t>
            </a:r>
            <a:r>
              <a:rPr lang="en-US" altLang="zh-TW" dirty="0" smtClean="0"/>
              <a:t>building. </a:t>
            </a:r>
            <a:endParaRPr lang="zh-TW" altLang="en-US" dirty="0"/>
          </a:p>
        </p:txBody>
      </p:sp>
      <p:sp>
        <p:nvSpPr>
          <p:cNvPr id="4" name="投影片編號版面配置區 3"/>
          <p:cNvSpPr>
            <a:spLocks noGrp="1"/>
          </p:cNvSpPr>
          <p:nvPr>
            <p:ph type="sldNum" sz="quarter" idx="12"/>
          </p:nvPr>
        </p:nvSpPr>
        <p:spPr/>
        <p:txBody>
          <a:bodyPr/>
          <a:lstStyle/>
          <a:p>
            <a:fld id="{C8A0361D-E82E-4DD3-AD78-C57E6C33CDAB}" type="slidenum">
              <a:rPr lang="zh-TW" altLang="en-US" smtClean="0"/>
              <a:t>12</a:t>
            </a:fld>
            <a:endParaRPr lang="zh-TW" altLang="en-US"/>
          </a:p>
        </p:txBody>
      </p:sp>
    </p:spTree>
    <p:extLst>
      <p:ext uri="{BB962C8B-B14F-4D97-AF65-F5344CB8AC3E}">
        <p14:creationId xmlns:p14="http://schemas.microsoft.com/office/powerpoint/2010/main" val="970956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262" y="2924944"/>
            <a:ext cx="5251078" cy="36040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1880" y="404664"/>
            <a:ext cx="5213032" cy="3528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投影片編號版面配置區 1"/>
          <p:cNvSpPr>
            <a:spLocks noGrp="1"/>
          </p:cNvSpPr>
          <p:nvPr>
            <p:ph type="sldNum" sz="quarter" idx="12"/>
          </p:nvPr>
        </p:nvSpPr>
        <p:spPr/>
        <p:txBody>
          <a:bodyPr/>
          <a:lstStyle/>
          <a:p>
            <a:fld id="{89EE828D-CBE8-47B6-AEF8-B62AEA636B32}" type="slidenum">
              <a:rPr lang="zh-TW" altLang="en-US" smtClean="0"/>
              <a:t>13</a:t>
            </a:fld>
            <a:endParaRPr lang="zh-TW" altLang="en-US"/>
          </a:p>
        </p:txBody>
      </p:sp>
    </p:spTree>
    <p:extLst>
      <p:ext uri="{BB962C8B-B14F-4D97-AF65-F5344CB8AC3E}">
        <p14:creationId xmlns:p14="http://schemas.microsoft.com/office/powerpoint/2010/main" val="28290787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011" y="2924944"/>
            <a:ext cx="5248113" cy="36348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872" y="332656"/>
            <a:ext cx="5389190" cy="3456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投影片編號版面配置區 1"/>
          <p:cNvSpPr>
            <a:spLocks noGrp="1"/>
          </p:cNvSpPr>
          <p:nvPr>
            <p:ph type="sldNum" sz="quarter" idx="12"/>
          </p:nvPr>
        </p:nvSpPr>
        <p:spPr/>
        <p:txBody>
          <a:bodyPr/>
          <a:lstStyle/>
          <a:p>
            <a:fld id="{89EE828D-CBE8-47B6-AEF8-B62AEA636B32}" type="slidenum">
              <a:rPr lang="zh-TW" altLang="en-US" smtClean="0"/>
              <a:t>14</a:t>
            </a:fld>
            <a:endParaRPr lang="zh-TW" altLang="en-US"/>
          </a:p>
        </p:txBody>
      </p:sp>
    </p:spTree>
    <p:extLst>
      <p:ext uri="{BB962C8B-B14F-4D97-AF65-F5344CB8AC3E}">
        <p14:creationId xmlns:p14="http://schemas.microsoft.com/office/powerpoint/2010/main" val="3567315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55576" y="0"/>
            <a:ext cx="7772400" cy="1143000"/>
          </a:xfrm>
        </p:spPr>
        <p:txBody>
          <a:bodyPr/>
          <a:lstStyle/>
          <a:p>
            <a:r>
              <a:rPr lang="en-US" altLang="zh-TW" sz="2400" b="1" dirty="0">
                <a:solidFill>
                  <a:srgbClr val="696464"/>
                </a:solidFill>
              </a:rPr>
              <a:t>III. TCC’s leading cases: pushed forward by women’s group and strategic constitutional litigation</a:t>
            </a:r>
            <a:endParaRPr lang="zh-TW" altLang="en-US" dirty="0"/>
          </a:p>
        </p:txBody>
      </p:sp>
      <p:sp>
        <p:nvSpPr>
          <p:cNvPr id="3" name="內容版面配置區 2"/>
          <p:cNvSpPr>
            <a:spLocks noGrp="1"/>
          </p:cNvSpPr>
          <p:nvPr>
            <p:ph sz="quarter" idx="1"/>
          </p:nvPr>
        </p:nvSpPr>
        <p:spPr>
          <a:xfrm>
            <a:off x="755576" y="1196752"/>
            <a:ext cx="7772400" cy="5472608"/>
          </a:xfrm>
        </p:spPr>
        <p:txBody>
          <a:bodyPr>
            <a:normAutofit fontScale="92500" lnSpcReduction="20000"/>
          </a:bodyPr>
          <a:lstStyle/>
          <a:p>
            <a:pPr lvl="0">
              <a:buClr>
                <a:srgbClr val="D34817"/>
              </a:buClr>
            </a:pPr>
            <a:r>
              <a:rPr lang="en-US" altLang="zh-TW" sz="1600" dirty="0" smtClean="0">
                <a:solidFill>
                  <a:prstClr val="black"/>
                </a:solidFill>
              </a:rPr>
              <a:t>Strategic constitutional litigation since the 2000s</a:t>
            </a:r>
          </a:p>
          <a:p>
            <a:pPr lvl="0">
              <a:buClr>
                <a:srgbClr val="D34817"/>
              </a:buClr>
            </a:pPr>
            <a:r>
              <a:rPr lang="en-US" altLang="zh-TW" sz="1600" dirty="0" smtClean="0">
                <a:solidFill>
                  <a:prstClr val="black"/>
                </a:solidFill>
              </a:rPr>
              <a:t>JY Interpretation No 748 in 2017:</a:t>
            </a:r>
          </a:p>
          <a:p>
            <a:pPr lvl="1">
              <a:buClr>
                <a:srgbClr val="D34817"/>
              </a:buClr>
            </a:pPr>
            <a:r>
              <a:rPr lang="en-US" altLang="zh-TW" sz="1400" dirty="0" smtClean="0">
                <a:solidFill>
                  <a:prstClr val="black"/>
                </a:solidFill>
              </a:rPr>
              <a:t>holding that the provisions in the Marriage Chapter of the Civil Code that “do not permit two persons of the same sex to create a permanent union of intimate and exclusive nature for the committed purpose of managing a life together” </a:t>
            </a:r>
            <a:r>
              <a:rPr lang="en-US" altLang="zh-TW" sz="1400" b="1" u="sng" dirty="0" smtClean="0">
                <a:solidFill>
                  <a:prstClr val="black"/>
                </a:solidFill>
              </a:rPr>
              <a:t>were “in violation of both the people’s freedom of marriage as protected by Article 22 and the people’s right to equality as guaranteed by Article 7 of the Constitution.</a:t>
            </a:r>
            <a:r>
              <a:rPr lang="en-US" altLang="zh-TW" sz="1400" dirty="0" smtClean="0">
                <a:solidFill>
                  <a:prstClr val="black"/>
                </a:solidFill>
              </a:rPr>
              <a:t>”</a:t>
            </a:r>
          </a:p>
          <a:p>
            <a:pPr lvl="1">
              <a:buClr>
                <a:srgbClr val="D34817"/>
              </a:buClr>
            </a:pPr>
            <a:r>
              <a:rPr lang="en-US" altLang="zh-TW" sz="1400" dirty="0" smtClean="0">
                <a:solidFill>
                  <a:prstClr val="black"/>
                </a:solidFill>
              </a:rPr>
              <a:t>To remedy such a legislative failure, the Court demanded that “the authorities concerned shall amend or enact relevant laws within two years”, and unprecedentedly, the Court added that “if relevant laws are not amended or enacted </a:t>
            </a:r>
            <a:r>
              <a:rPr lang="en-US" altLang="zh-TW" sz="1400" b="1" u="sng" dirty="0" smtClean="0">
                <a:solidFill>
                  <a:prstClr val="black"/>
                </a:solidFill>
              </a:rPr>
              <a:t>within the said two years, two persons of the same sex who intend to create the said permanent union shall be allowed to have their marriage registration </a:t>
            </a:r>
            <a:r>
              <a:rPr lang="en-US" altLang="zh-TW" sz="1400" dirty="0" smtClean="0">
                <a:solidFill>
                  <a:prstClr val="black"/>
                </a:solidFill>
              </a:rPr>
              <a:t>effectuated at the authorities in charge of household registration, by submitting a written document signed by two or more witnesses” in accordance with the Marriage Chapter of the Civil Code.</a:t>
            </a:r>
          </a:p>
          <a:p>
            <a:pPr lvl="1">
              <a:buClr>
                <a:srgbClr val="D34817"/>
              </a:buClr>
            </a:pPr>
            <a:r>
              <a:rPr lang="en-US" altLang="zh-TW" sz="1400" dirty="0" smtClean="0">
                <a:solidFill>
                  <a:prstClr val="black"/>
                </a:solidFill>
              </a:rPr>
              <a:t>The Constitutional Court struck a balance by yielding to the legislative authority “to determine the formality for achieving the equal protection of the freedom of marriage.”  In other words, while affirming that the equal right to marriage of gay couples was a constitutional right and must be ensured, the Constitutional Court left open for the legislature to decide what format –marriage, union, partnership, among others– of that equal protection would be and through what legislative measures –amending the Marriage Chapter of the Civil Code, adding a special chapter to the Civil Code or to enact a special law, among others– would be implemented. </a:t>
            </a:r>
          </a:p>
          <a:p>
            <a:pPr>
              <a:buClr>
                <a:srgbClr val="D34817"/>
              </a:buClr>
            </a:pPr>
            <a:r>
              <a:rPr lang="en-US" altLang="zh-TW" sz="1600" dirty="0" smtClean="0">
                <a:solidFill>
                  <a:prstClr val="black"/>
                </a:solidFill>
              </a:rPr>
              <a:t>Doctrinal advancement?</a:t>
            </a:r>
          </a:p>
          <a:p>
            <a:pPr lvl="1">
              <a:buClr>
                <a:srgbClr val="D34817"/>
              </a:buClr>
            </a:pPr>
            <a:r>
              <a:rPr lang="en-US" altLang="zh-TW" sz="1400" dirty="0">
                <a:solidFill>
                  <a:prstClr val="black"/>
                </a:solidFill>
              </a:rPr>
              <a:t> The current Marriage Chapter only provides for the permanent union between a man and a woman, without providing that two persons of the same sex may also create an identical permanent union. This constitutes </a:t>
            </a:r>
            <a:r>
              <a:rPr lang="en-US" altLang="zh-TW" sz="1400" b="1" u="sng" dirty="0">
                <a:solidFill>
                  <a:prstClr val="black"/>
                </a:solidFill>
              </a:rPr>
              <a:t>a classification on the basis of sexual orientation</a:t>
            </a:r>
            <a:r>
              <a:rPr lang="en-US" altLang="zh-TW" sz="1400" dirty="0">
                <a:solidFill>
                  <a:prstClr val="black"/>
                </a:solidFill>
              </a:rPr>
              <a:t>, which gives homosexuals relatively unfavorable treatment in their freedom of marriage. Given its close relation to the freedom of personality and human dignity, the freedom of marriage promised by Article 22 of the Constitution is a fundamental right. </a:t>
            </a:r>
            <a:endParaRPr lang="en-US" altLang="zh-TW" sz="1400" dirty="0" smtClean="0">
              <a:solidFill>
                <a:prstClr val="black"/>
              </a:solidFill>
            </a:endParaRPr>
          </a:p>
          <a:p>
            <a:pPr lvl="1">
              <a:buClr>
                <a:srgbClr val="D34817"/>
              </a:buClr>
            </a:pPr>
            <a:r>
              <a:rPr lang="en-US" altLang="zh-TW" sz="1400" dirty="0">
                <a:solidFill>
                  <a:prstClr val="black"/>
                </a:solidFill>
              </a:rPr>
              <a:t>Accordingly, </a:t>
            </a:r>
            <a:r>
              <a:rPr lang="en-US" altLang="zh-TW" sz="1400" b="1" u="sng" dirty="0">
                <a:solidFill>
                  <a:prstClr val="black"/>
                </a:solidFill>
              </a:rPr>
              <a:t>to determine the constitutionality of different treatment based on sexual orientation, a heightened standard shall be applied. </a:t>
            </a:r>
            <a:r>
              <a:rPr lang="en-US" altLang="zh-TW" sz="1400" dirty="0">
                <a:solidFill>
                  <a:prstClr val="black"/>
                </a:solidFill>
              </a:rPr>
              <a:t>Such different treatment must be aimed at furthering an important public interest by means that is substantially related to that interest, in order for it to meet the requirements of the right to equality as protected by Article 7 of the Constitution.</a:t>
            </a:r>
            <a:endParaRPr lang="en-US" altLang="zh-TW" sz="1400" dirty="0" smtClean="0">
              <a:solidFill>
                <a:prstClr val="black"/>
              </a:solidFill>
            </a:endParaRPr>
          </a:p>
          <a:p>
            <a:pPr lvl="1">
              <a:buClr>
                <a:srgbClr val="D34817"/>
              </a:buClr>
            </a:pPr>
            <a:endParaRPr lang="en-US" altLang="zh-TW" sz="1400" dirty="0" smtClean="0">
              <a:solidFill>
                <a:prstClr val="black"/>
              </a:solidFill>
            </a:endParaRPr>
          </a:p>
          <a:p>
            <a:pPr lvl="1">
              <a:buClr>
                <a:srgbClr val="D34817"/>
              </a:buClr>
            </a:pPr>
            <a:endParaRPr lang="en-US" altLang="zh-TW" sz="1400" dirty="0">
              <a:solidFill>
                <a:prstClr val="black"/>
              </a:solidFill>
            </a:endParaRPr>
          </a:p>
        </p:txBody>
      </p:sp>
      <p:sp>
        <p:nvSpPr>
          <p:cNvPr id="4" name="投影片編號版面配置區 3"/>
          <p:cNvSpPr>
            <a:spLocks noGrp="1"/>
          </p:cNvSpPr>
          <p:nvPr>
            <p:ph type="sldNum" sz="quarter" idx="12"/>
          </p:nvPr>
        </p:nvSpPr>
        <p:spPr/>
        <p:txBody>
          <a:bodyPr/>
          <a:lstStyle/>
          <a:p>
            <a:fld id="{C8A0361D-E82E-4DD3-AD78-C57E6C33CDAB}" type="slidenum">
              <a:rPr lang="zh-TW" altLang="en-US" smtClean="0"/>
              <a:t>15</a:t>
            </a:fld>
            <a:endParaRPr lang="zh-TW" altLang="en-US"/>
          </a:p>
        </p:txBody>
      </p:sp>
    </p:spTree>
    <p:extLst>
      <p:ext uri="{BB962C8B-B14F-4D97-AF65-F5344CB8AC3E}">
        <p14:creationId xmlns:p14="http://schemas.microsoft.com/office/powerpoint/2010/main" val="33287729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3200" b="1" dirty="0"/>
              <a:t>IV. Conclusion: </a:t>
            </a:r>
            <a:r>
              <a:rPr lang="en-US" altLang="zh-TW" sz="3200" b="1" dirty="0" smtClean="0"/>
              <a:t>Three challenges </a:t>
            </a:r>
            <a:r>
              <a:rPr lang="en-US" altLang="zh-TW" sz="3200" b="1" dirty="0"/>
              <a:t>ahead</a:t>
            </a:r>
            <a:endParaRPr lang="zh-TW" altLang="en-US" sz="3200" b="1" dirty="0"/>
          </a:p>
        </p:txBody>
      </p:sp>
      <p:sp>
        <p:nvSpPr>
          <p:cNvPr id="3" name="內容版面配置區 2"/>
          <p:cNvSpPr>
            <a:spLocks noGrp="1"/>
          </p:cNvSpPr>
          <p:nvPr>
            <p:ph sz="quarter" idx="1"/>
          </p:nvPr>
        </p:nvSpPr>
        <p:spPr/>
        <p:txBody>
          <a:bodyPr>
            <a:normAutofit fontScale="92500" lnSpcReduction="10000"/>
          </a:bodyPr>
          <a:lstStyle/>
          <a:p>
            <a:r>
              <a:rPr lang="en-US" altLang="zh-TW" dirty="0" smtClean="0"/>
              <a:t>Moving away from the Constitution</a:t>
            </a:r>
          </a:p>
          <a:p>
            <a:pPr lvl="1"/>
            <a:r>
              <a:rPr lang="en-US" altLang="zh-TW" dirty="0" smtClean="0"/>
              <a:t>Rather formalistic nature </a:t>
            </a:r>
            <a:r>
              <a:rPr lang="en-US" altLang="zh-TW" dirty="0"/>
              <a:t>of TCC’s sex/gender equality </a:t>
            </a:r>
            <a:r>
              <a:rPr lang="en-US" altLang="zh-TW" dirty="0" smtClean="0"/>
              <a:t>doctrine, not yet stable:</a:t>
            </a:r>
          </a:p>
          <a:p>
            <a:pPr lvl="2"/>
            <a:r>
              <a:rPr lang="en-US" altLang="zh-TW" dirty="0" smtClean="0"/>
              <a:t>Substantive equality?</a:t>
            </a:r>
          </a:p>
          <a:p>
            <a:pPr lvl="2"/>
            <a:r>
              <a:rPr lang="en-US" altLang="zh-TW" dirty="0" smtClean="0"/>
              <a:t>Searching scrutiny?</a:t>
            </a:r>
          </a:p>
          <a:p>
            <a:pPr lvl="2"/>
            <a:r>
              <a:rPr lang="en-US" altLang="zh-TW" dirty="0" smtClean="0"/>
              <a:t>Sex/gender; sexual orientation</a:t>
            </a:r>
          </a:p>
          <a:p>
            <a:pPr lvl="1"/>
            <a:r>
              <a:rPr lang="en-US" altLang="zh-TW" dirty="0" smtClean="0"/>
              <a:t>Unable </a:t>
            </a:r>
            <a:r>
              <a:rPr lang="en-US" altLang="zh-TW" dirty="0"/>
              <a:t>to </a:t>
            </a:r>
            <a:r>
              <a:rPr lang="en-US" altLang="zh-TW" dirty="0" smtClean="0"/>
              <a:t>uphold women’s equality in private sphere</a:t>
            </a:r>
          </a:p>
          <a:p>
            <a:pPr lvl="2"/>
            <a:r>
              <a:rPr lang="en-US" altLang="zh-TW" dirty="0" smtClean="0"/>
              <a:t>as evidenced by JY </a:t>
            </a:r>
            <a:r>
              <a:rPr lang="en-US" altLang="zh-TW" dirty="0"/>
              <a:t>Interpretation No </a:t>
            </a:r>
            <a:r>
              <a:rPr lang="en-US" altLang="zh-TW" dirty="0" smtClean="0"/>
              <a:t>728</a:t>
            </a:r>
          </a:p>
          <a:p>
            <a:pPr lvl="1"/>
            <a:r>
              <a:rPr lang="en-US" altLang="zh-TW" dirty="0" smtClean="0"/>
              <a:t>Not yet providing strong protection of women’s </a:t>
            </a:r>
            <a:r>
              <a:rPr lang="en-US" altLang="zh-TW" dirty="0"/>
              <a:t>reproductive </a:t>
            </a:r>
            <a:r>
              <a:rPr lang="en-US" altLang="zh-TW" dirty="0" smtClean="0"/>
              <a:t>privacy/rights </a:t>
            </a:r>
            <a:r>
              <a:rPr lang="en-US" altLang="zh-TW" dirty="0"/>
              <a:t>or </a:t>
            </a:r>
            <a:r>
              <a:rPr lang="en-US" altLang="zh-TW" dirty="0" smtClean="0"/>
              <a:t>playing </a:t>
            </a:r>
            <a:r>
              <a:rPr lang="en-US" altLang="zh-TW" dirty="0"/>
              <a:t>any critical role in it. </a:t>
            </a:r>
            <a:endParaRPr lang="en-US" altLang="zh-TW" dirty="0" smtClean="0"/>
          </a:p>
          <a:p>
            <a:pPr lvl="2"/>
            <a:r>
              <a:rPr lang="en-US" altLang="zh-TW" dirty="0" smtClean="0"/>
              <a:t>Holding unconstitutional criminalization of adultery in JY No 554 in 2002</a:t>
            </a:r>
          </a:p>
          <a:p>
            <a:r>
              <a:rPr lang="en-US" altLang="zh-TW" dirty="0" smtClean="0"/>
              <a:t>Moving towards the CEDAW</a:t>
            </a:r>
            <a:endParaRPr lang="zh-TW" altLang="en-US" dirty="0"/>
          </a:p>
        </p:txBody>
      </p:sp>
      <p:sp>
        <p:nvSpPr>
          <p:cNvPr id="4" name="投影片編號版面配置區 3"/>
          <p:cNvSpPr>
            <a:spLocks noGrp="1"/>
          </p:cNvSpPr>
          <p:nvPr>
            <p:ph type="sldNum" sz="quarter" idx="12"/>
          </p:nvPr>
        </p:nvSpPr>
        <p:spPr/>
        <p:txBody>
          <a:bodyPr/>
          <a:lstStyle/>
          <a:p>
            <a:fld id="{C8A0361D-E82E-4DD3-AD78-C57E6C33CDAB}" type="slidenum">
              <a:rPr lang="zh-TW" altLang="en-US" smtClean="0"/>
              <a:t>16</a:t>
            </a:fld>
            <a:endParaRPr lang="zh-TW" altLang="en-US"/>
          </a:p>
        </p:txBody>
      </p:sp>
    </p:spTree>
    <p:extLst>
      <p:ext uri="{BB962C8B-B14F-4D97-AF65-F5344CB8AC3E}">
        <p14:creationId xmlns:p14="http://schemas.microsoft.com/office/powerpoint/2010/main" val="10376003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71600" y="3212976"/>
            <a:ext cx="7772400" cy="1143000"/>
          </a:xfrm>
        </p:spPr>
        <p:txBody>
          <a:bodyPr>
            <a:normAutofit/>
          </a:bodyPr>
          <a:lstStyle/>
          <a:p>
            <a:pPr algn="ctr"/>
            <a:r>
              <a:rPr lang="en-US" altLang="zh-TW" sz="2800" b="1" dirty="0" smtClean="0"/>
              <a:t>Thanks for listening; comments are welcome!</a:t>
            </a:r>
            <a:endParaRPr lang="zh-TW" altLang="en-US" sz="2800" b="1" dirty="0"/>
          </a:p>
        </p:txBody>
      </p:sp>
      <p:sp>
        <p:nvSpPr>
          <p:cNvPr id="3" name="投影片編號版面配置區 2"/>
          <p:cNvSpPr>
            <a:spLocks noGrp="1"/>
          </p:cNvSpPr>
          <p:nvPr>
            <p:ph type="sldNum" sz="quarter" idx="12"/>
          </p:nvPr>
        </p:nvSpPr>
        <p:spPr/>
        <p:txBody>
          <a:bodyPr/>
          <a:lstStyle/>
          <a:p>
            <a:fld id="{C8A0361D-E82E-4DD3-AD78-C57E6C33CDAB}" type="slidenum">
              <a:rPr lang="zh-TW" altLang="en-US" smtClean="0"/>
              <a:t>17</a:t>
            </a:fld>
            <a:endParaRPr lang="zh-TW" altLang="en-US"/>
          </a:p>
        </p:txBody>
      </p:sp>
    </p:spTree>
    <p:extLst>
      <p:ext uri="{BB962C8B-B14F-4D97-AF65-F5344CB8AC3E}">
        <p14:creationId xmlns:p14="http://schemas.microsoft.com/office/powerpoint/2010/main" val="1039676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I. Introduction</a:t>
            </a:r>
            <a:endParaRPr lang="zh-TW" altLang="en-US" b="1" dirty="0"/>
          </a:p>
        </p:txBody>
      </p:sp>
      <p:sp>
        <p:nvSpPr>
          <p:cNvPr id="3" name="內容版面配置區 2"/>
          <p:cNvSpPr>
            <a:spLocks noGrp="1"/>
          </p:cNvSpPr>
          <p:nvPr>
            <p:ph sz="quarter" idx="1"/>
          </p:nvPr>
        </p:nvSpPr>
        <p:spPr/>
        <p:txBody>
          <a:bodyPr/>
          <a:lstStyle/>
          <a:p>
            <a:r>
              <a:rPr lang="en-US" altLang="zh-TW" dirty="0" smtClean="0"/>
              <a:t>Significant progress has made in advancement of sex/gender equality in Taiwan.</a:t>
            </a:r>
          </a:p>
          <a:p>
            <a:pPr lvl="1"/>
            <a:r>
              <a:rPr lang="en-US" altLang="zh-TW" dirty="0" smtClean="0"/>
              <a:t>A woman president was elected in 2016</a:t>
            </a:r>
          </a:p>
          <a:p>
            <a:pPr lvl="1"/>
            <a:r>
              <a:rPr lang="en-US" altLang="zh-TW" dirty="0" smtClean="0"/>
              <a:t>Nearly 40% (38.15%) of parliamentary members are women: 43 </a:t>
            </a:r>
            <a:r>
              <a:rPr lang="en-US" altLang="zh-TW" dirty="0"/>
              <a:t>female legislators among 113 total </a:t>
            </a:r>
            <a:r>
              <a:rPr lang="en-US" altLang="zh-TW" dirty="0" smtClean="0"/>
              <a:t>members.</a:t>
            </a:r>
          </a:p>
          <a:p>
            <a:pPr lvl="1"/>
            <a:r>
              <a:rPr lang="en-US" altLang="zh-TW" dirty="0" smtClean="0"/>
              <a:t>Four women justices are on the Constitutional Court.</a:t>
            </a:r>
          </a:p>
          <a:p>
            <a:pPr lvl="1"/>
            <a:r>
              <a:rPr lang="en-US" altLang="zh-TW" dirty="0"/>
              <a:t>Outside the government, 44% of those employed in labor market are </a:t>
            </a:r>
            <a:r>
              <a:rPr lang="en-US" altLang="zh-TW" dirty="0" smtClean="0"/>
              <a:t>women.</a:t>
            </a:r>
          </a:p>
          <a:p>
            <a:pPr lvl="1"/>
            <a:r>
              <a:rPr lang="en-US" altLang="zh-TW" dirty="0"/>
              <a:t>Literacy rates of men and women are </a:t>
            </a:r>
            <a:r>
              <a:rPr lang="en-US" altLang="zh-TW" dirty="0" smtClean="0"/>
              <a:t>very good and quite </a:t>
            </a:r>
            <a:r>
              <a:rPr lang="en-US" altLang="zh-TW" dirty="0"/>
              <a:t>close: 99% versus 97%.</a:t>
            </a:r>
            <a:endParaRPr lang="zh-TW" altLang="en-US" dirty="0"/>
          </a:p>
        </p:txBody>
      </p:sp>
      <p:sp>
        <p:nvSpPr>
          <p:cNvPr id="4" name="投影片編號版面配置區 3"/>
          <p:cNvSpPr>
            <a:spLocks noGrp="1"/>
          </p:cNvSpPr>
          <p:nvPr>
            <p:ph type="sldNum" sz="quarter" idx="12"/>
          </p:nvPr>
        </p:nvSpPr>
        <p:spPr/>
        <p:txBody>
          <a:bodyPr/>
          <a:lstStyle/>
          <a:p>
            <a:fld id="{C8A0361D-E82E-4DD3-AD78-C57E6C33CDAB}" type="slidenum">
              <a:rPr lang="zh-TW" altLang="en-US" smtClean="0"/>
              <a:t>2</a:t>
            </a:fld>
            <a:endParaRPr lang="zh-TW" altLang="en-US"/>
          </a:p>
        </p:txBody>
      </p:sp>
    </p:spTree>
    <p:extLst>
      <p:ext uri="{BB962C8B-B14F-4D97-AF65-F5344CB8AC3E}">
        <p14:creationId xmlns:p14="http://schemas.microsoft.com/office/powerpoint/2010/main" val="24009668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I. Introduction</a:t>
            </a:r>
            <a:endParaRPr lang="zh-TW" altLang="en-US" b="1" dirty="0"/>
          </a:p>
        </p:txBody>
      </p:sp>
      <p:sp>
        <p:nvSpPr>
          <p:cNvPr id="3" name="內容版面配置區 2"/>
          <p:cNvSpPr>
            <a:spLocks noGrp="1"/>
          </p:cNvSpPr>
          <p:nvPr>
            <p:ph sz="quarter" idx="1"/>
          </p:nvPr>
        </p:nvSpPr>
        <p:spPr/>
        <p:txBody>
          <a:bodyPr/>
          <a:lstStyle/>
          <a:p>
            <a:r>
              <a:rPr lang="en-US" altLang="zh-TW" dirty="0"/>
              <a:t>To what extent has this progress –as well as shortcomings– of gender/sex equality been made by the law, the Constitution and the case laws of Taiwan’s Constitutional Court (TCC)? Or rather, it has been the reflection of changes in social and economic conditions, to which the law has not contributed much</a:t>
            </a:r>
            <a:r>
              <a:rPr lang="en-US" altLang="zh-TW" dirty="0" smtClean="0"/>
              <a:t>?</a:t>
            </a:r>
          </a:p>
          <a:p>
            <a:r>
              <a:rPr lang="en-US" altLang="zh-TW" dirty="0"/>
              <a:t>This paper is aimed at answering this question –if only partially– by focusing particularly on TCC’s leading cases of sex/gender equality.</a:t>
            </a:r>
            <a:endParaRPr lang="zh-TW" altLang="en-US" dirty="0"/>
          </a:p>
        </p:txBody>
      </p:sp>
      <p:sp>
        <p:nvSpPr>
          <p:cNvPr id="4" name="投影片編號版面配置區 3"/>
          <p:cNvSpPr>
            <a:spLocks noGrp="1"/>
          </p:cNvSpPr>
          <p:nvPr>
            <p:ph type="sldNum" sz="quarter" idx="12"/>
          </p:nvPr>
        </p:nvSpPr>
        <p:spPr/>
        <p:txBody>
          <a:bodyPr/>
          <a:lstStyle/>
          <a:p>
            <a:fld id="{C8A0361D-E82E-4DD3-AD78-C57E6C33CDAB}" type="slidenum">
              <a:rPr lang="zh-TW" altLang="en-US" smtClean="0"/>
              <a:t>3</a:t>
            </a:fld>
            <a:endParaRPr lang="zh-TW" altLang="en-US"/>
          </a:p>
        </p:txBody>
      </p:sp>
    </p:spTree>
    <p:extLst>
      <p:ext uri="{BB962C8B-B14F-4D97-AF65-F5344CB8AC3E}">
        <p14:creationId xmlns:p14="http://schemas.microsoft.com/office/powerpoint/2010/main" val="1416942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I. Introduction</a:t>
            </a:r>
            <a:endParaRPr lang="zh-TW" altLang="en-US" dirty="0"/>
          </a:p>
        </p:txBody>
      </p:sp>
      <p:sp>
        <p:nvSpPr>
          <p:cNvPr id="3" name="內容版面配置區 2"/>
          <p:cNvSpPr>
            <a:spLocks noGrp="1"/>
          </p:cNvSpPr>
          <p:nvPr>
            <p:ph sz="quarter" idx="1"/>
          </p:nvPr>
        </p:nvSpPr>
        <p:spPr/>
        <p:txBody>
          <a:bodyPr/>
          <a:lstStyle/>
          <a:p>
            <a:r>
              <a:rPr lang="en-US" altLang="zh-TW" dirty="0" smtClean="0"/>
              <a:t>Outline of this paper</a:t>
            </a:r>
          </a:p>
          <a:p>
            <a:pPr lvl="1"/>
            <a:r>
              <a:rPr lang="en-US" altLang="zh-TW" dirty="0" smtClean="0"/>
              <a:t>I. Introduction</a:t>
            </a:r>
          </a:p>
          <a:p>
            <a:pPr lvl="1"/>
            <a:r>
              <a:rPr lang="en-US" altLang="zh-TW" dirty="0" smtClean="0"/>
              <a:t>II. Legal </a:t>
            </a:r>
            <a:r>
              <a:rPr lang="en-US" altLang="zh-TW" dirty="0"/>
              <a:t>and institutional </a:t>
            </a:r>
            <a:r>
              <a:rPr lang="en-US" altLang="zh-TW" dirty="0" smtClean="0"/>
              <a:t>framework</a:t>
            </a:r>
          </a:p>
          <a:p>
            <a:pPr lvl="2"/>
            <a:r>
              <a:rPr lang="en-US" altLang="zh-TW" dirty="0" smtClean="0"/>
              <a:t>from </a:t>
            </a:r>
            <a:r>
              <a:rPr lang="en-US" altLang="zh-TW" dirty="0"/>
              <a:t>the Constitution to </a:t>
            </a:r>
            <a:r>
              <a:rPr lang="en-US" altLang="zh-TW" dirty="0" smtClean="0"/>
              <a:t>CEDAW</a:t>
            </a:r>
          </a:p>
          <a:p>
            <a:pPr lvl="1"/>
            <a:r>
              <a:rPr lang="en-US" altLang="zh-TW" dirty="0" smtClean="0"/>
              <a:t>III. Taiwan Constitutional Court’s </a:t>
            </a:r>
            <a:r>
              <a:rPr lang="en-US" altLang="zh-TW" dirty="0"/>
              <a:t>leading </a:t>
            </a:r>
            <a:r>
              <a:rPr lang="en-US" altLang="zh-TW" dirty="0" smtClean="0"/>
              <a:t>cases</a:t>
            </a:r>
          </a:p>
          <a:p>
            <a:pPr lvl="2"/>
            <a:r>
              <a:rPr lang="en-US" altLang="zh-TW" dirty="0" smtClean="0"/>
              <a:t>pushed </a:t>
            </a:r>
            <a:r>
              <a:rPr lang="en-US" altLang="zh-TW" dirty="0"/>
              <a:t>forward by women’s groups and strategic constitutional </a:t>
            </a:r>
            <a:r>
              <a:rPr lang="en-US" altLang="zh-TW" dirty="0" smtClean="0"/>
              <a:t>litigation</a:t>
            </a:r>
          </a:p>
          <a:p>
            <a:pPr lvl="1"/>
            <a:r>
              <a:rPr lang="en-US" altLang="zh-TW" dirty="0" smtClean="0"/>
              <a:t>IV. Conclusion</a:t>
            </a:r>
            <a:r>
              <a:rPr lang="en-US" altLang="zh-TW" dirty="0"/>
              <a:t>: </a:t>
            </a:r>
            <a:r>
              <a:rPr lang="en-US" altLang="zh-TW" dirty="0" smtClean="0"/>
              <a:t>three challenges</a:t>
            </a:r>
            <a:endParaRPr lang="zh-TW" altLang="en-US" dirty="0"/>
          </a:p>
        </p:txBody>
      </p:sp>
      <p:sp>
        <p:nvSpPr>
          <p:cNvPr id="4" name="投影片編號版面配置區 3"/>
          <p:cNvSpPr>
            <a:spLocks noGrp="1"/>
          </p:cNvSpPr>
          <p:nvPr>
            <p:ph type="sldNum" sz="quarter" idx="12"/>
          </p:nvPr>
        </p:nvSpPr>
        <p:spPr/>
        <p:txBody>
          <a:bodyPr/>
          <a:lstStyle/>
          <a:p>
            <a:fld id="{C8A0361D-E82E-4DD3-AD78-C57E6C33CDAB}" type="slidenum">
              <a:rPr lang="zh-TW" altLang="en-US" smtClean="0"/>
              <a:t>4</a:t>
            </a:fld>
            <a:endParaRPr lang="zh-TW" altLang="en-US"/>
          </a:p>
        </p:txBody>
      </p:sp>
    </p:spTree>
    <p:extLst>
      <p:ext uri="{BB962C8B-B14F-4D97-AF65-F5344CB8AC3E}">
        <p14:creationId xmlns:p14="http://schemas.microsoft.com/office/powerpoint/2010/main" val="2908142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2800" b="1" dirty="0" smtClean="0"/>
              <a:t>II. Legal </a:t>
            </a:r>
            <a:r>
              <a:rPr lang="en-US" altLang="zh-TW" sz="2800" b="1" dirty="0"/>
              <a:t>and institutional framework: from the Constitution to CEDAW</a:t>
            </a:r>
            <a:endParaRPr lang="zh-TW" altLang="en-US" sz="2800" b="1" dirty="0"/>
          </a:p>
        </p:txBody>
      </p:sp>
      <p:sp>
        <p:nvSpPr>
          <p:cNvPr id="3" name="內容版面配置區 2"/>
          <p:cNvSpPr>
            <a:spLocks noGrp="1"/>
          </p:cNvSpPr>
          <p:nvPr>
            <p:ph sz="quarter" idx="1"/>
          </p:nvPr>
        </p:nvSpPr>
        <p:spPr/>
        <p:txBody>
          <a:bodyPr/>
          <a:lstStyle/>
          <a:p>
            <a:r>
              <a:rPr lang="en-US" altLang="zh-TW" dirty="0" smtClean="0"/>
              <a:t>Constitutional provision</a:t>
            </a:r>
          </a:p>
          <a:p>
            <a:pPr lvl="1"/>
            <a:r>
              <a:rPr lang="en-US" altLang="zh-TW" dirty="0"/>
              <a:t>Article </a:t>
            </a:r>
            <a:r>
              <a:rPr lang="en-US" altLang="zh-TW" dirty="0" smtClean="0"/>
              <a:t>7: all </a:t>
            </a:r>
            <a:r>
              <a:rPr lang="en-US" altLang="zh-TW" dirty="0"/>
              <a:t>citizens irrespective of sex, religion, race, class or party affiliation should be equal before the </a:t>
            </a:r>
            <a:r>
              <a:rPr lang="en-US" altLang="zh-TW" dirty="0" smtClean="0"/>
              <a:t>law.</a:t>
            </a:r>
          </a:p>
          <a:p>
            <a:pPr lvl="1"/>
            <a:r>
              <a:rPr lang="en-US" altLang="zh-TW" dirty="0"/>
              <a:t>Article </a:t>
            </a:r>
            <a:r>
              <a:rPr lang="en-US" altLang="zh-TW" dirty="0" smtClean="0"/>
              <a:t>134: the </a:t>
            </a:r>
            <a:r>
              <a:rPr lang="en-US" altLang="zh-TW" dirty="0"/>
              <a:t>number of women to be elected in various kinds of </a:t>
            </a:r>
            <a:r>
              <a:rPr lang="en-US" altLang="zh-TW" dirty="0" smtClean="0"/>
              <a:t>elections shall </a:t>
            </a:r>
            <a:r>
              <a:rPr lang="en-US" altLang="zh-TW" dirty="0"/>
              <a:t>be fixed, and measures prescribed by law. </a:t>
            </a:r>
            <a:endParaRPr lang="en-US" altLang="zh-TW" dirty="0" smtClean="0"/>
          </a:p>
          <a:p>
            <a:pPr lvl="2"/>
            <a:r>
              <a:rPr lang="en-US" altLang="zh-TW" dirty="0" smtClean="0"/>
              <a:t>Owing to this provision and its subsequent implementation, since the 1950s women´s presence in all legislatures has been greater than twenty percent.</a:t>
            </a:r>
            <a:endParaRPr lang="zh-TW" altLang="en-US" dirty="0"/>
          </a:p>
        </p:txBody>
      </p:sp>
      <p:sp>
        <p:nvSpPr>
          <p:cNvPr id="4" name="投影片編號版面配置區 3"/>
          <p:cNvSpPr>
            <a:spLocks noGrp="1"/>
          </p:cNvSpPr>
          <p:nvPr>
            <p:ph type="sldNum" sz="quarter" idx="12"/>
          </p:nvPr>
        </p:nvSpPr>
        <p:spPr/>
        <p:txBody>
          <a:bodyPr/>
          <a:lstStyle/>
          <a:p>
            <a:fld id="{C8A0361D-E82E-4DD3-AD78-C57E6C33CDAB}" type="slidenum">
              <a:rPr lang="zh-TW" altLang="en-US" smtClean="0"/>
              <a:t>5</a:t>
            </a:fld>
            <a:endParaRPr lang="zh-TW" altLang="en-US"/>
          </a:p>
        </p:txBody>
      </p:sp>
    </p:spTree>
    <p:extLst>
      <p:ext uri="{BB962C8B-B14F-4D97-AF65-F5344CB8AC3E}">
        <p14:creationId xmlns:p14="http://schemas.microsoft.com/office/powerpoint/2010/main" val="2293197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2800" b="1" dirty="0" smtClean="0">
                <a:solidFill>
                  <a:srgbClr val="696464"/>
                </a:solidFill>
              </a:rPr>
              <a:t>II. Legal </a:t>
            </a:r>
            <a:r>
              <a:rPr lang="en-US" altLang="zh-TW" sz="2800" b="1" dirty="0">
                <a:solidFill>
                  <a:srgbClr val="696464"/>
                </a:solidFill>
              </a:rPr>
              <a:t>and institutional framework: from the Constitution to CEDAW</a:t>
            </a:r>
            <a:endParaRPr lang="zh-TW" altLang="en-US" dirty="0"/>
          </a:p>
        </p:txBody>
      </p:sp>
      <p:sp>
        <p:nvSpPr>
          <p:cNvPr id="3" name="內容版面配置區 2"/>
          <p:cNvSpPr>
            <a:spLocks noGrp="1"/>
          </p:cNvSpPr>
          <p:nvPr>
            <p:ph sz="quarter" idx="1"/>
          </p:nvPr>
        </p:nvSpPr>
        <p:spPr/>
        <p:txBody>
          <a:bodyPr/>
          <a:lstStyle/>
          <a:p>
            <a:r>
              <a:rPr lang="en-US" altLang="zh-TW" dirty="0" smtClean="0"/>
              <a:t>Constitutional revisions since the 1990s</a:t>
            </a:r>
          </a:p>
          <a:p>
            <a:pPr lvl="1"/>
            <a:r>
              <a:rPr lang="en-US" altLang="zh-TW" dirty="0"/>
              <a:t>Section 2, Article 4 of the Additional </a:t>
            </a:r>
            <a:r>
              <a:rPr lang="en-US" altLang="zh-TW" dirty="0" smtClean="0"/>
              <a:t>Articles to the Constitution: the </a:t>
            </a:r>
            <a:r>
              <a:rPr lang="en-US" altLang="zh-TW" dirty="0"/>
              <a:t>number of elected female members on each party’s list must not be less than one-half of the total </a:t>
            </a:r>
            <a:r>
              <a:rPr lang="en-US" altLang="zh-TW" dirty="0" smtClean="0"/>
              <a:t>number.</a:t>
            </a:r>
          </a:p>
          <a:p>
            <a:pPr lvl="1"/>
            <a:r>
              <a:rPr lang="en-US" altLang="zh-TW" dirty="0"/>
              <a:t>Section 6, Article 10, Additional Articles to the Constitution: the state should “protect the dignity of women, safeguard their personal safety, eliminate sexual discrimination, and further substantive gender equality,</a:t>
            </a:r>
            <a:endParaRPr lang="zh-TW" altLang="en-US" dirty="0"/>
          </a:p>
        </p:txBody>
      </p:sp>
      <p:sp>
        <p:nvSpPr>
          <p:cNvPr id="4" name="投影片編號版面配置區 3"/>
          <p:cNvSpPr>
            <a:spLocks noGrp="1"/>
          </p:cNvSpPr>
          <p:nvPr>
            <p:ph type="sldNum" sz="quarter" idx="12"/>
          </p:nvPr>
        </p:nvSpPr>
        <p:spPr/>
        <p:txBody>
          <a:bodyPr/>
          <a:lstStyle/>
          <a:p>
            <a:fld id="{C8A0361D-E82E-4DD3-AD78-C57E6C33CDAB}" type="slidenum">
              <a:rPr lang="zh-TW" altLang="en-US" smtClean="0"/>
              <a:t>6</a:t>
            </a:fld>
            <a:endParaRPr lang="zh-TW" altLang="en-US"/>
          </a:p>
        </p:txBody>
      </p:sp>
    </p:spTree>
    <p:extLst>
      <p:ext uri="{BB962C8B-B14F-4D97-AF65-F5344CB8AC3E}">
        <p14:creationId xmlns:p14="http://schemas.microsoft.com/office/powerpoint/2010/main" val="69191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2800" b="1" dirty="0" smtClean="0">
                <a:solidFill>
                  <a:srgbClr val="696464"/>
                </a:solidFill>
              </a:rPr>
              <a:t>II. Legal </a:t>
            </a:r>
            <a:r>
              <a:rPr lang="en-US" altLang="zh-TW" sz="2800" b="1" dirty="0">
                <a:solidFill>
                  <a:srgbClr val="696464"/>
                </a:solidFill>
              </a:rPr>
              <a:t>and institutional framework: from the Constitution to CEDAW</a:t>
            </a:r>
            <a:endParaRPr lang="zh-TW" altLang="en-US" dirty="0"/>
          </a:p>
        </p:txBody>
      </p:sp>
      <p:sp>
        <p:nvSpPr>
          <p:cNvPr id="3" name="內容版面配置區 2"/>
          <p:cNvSpPr>
            <a:spLocks noGrp="1"/>
          </p:cNvSpPr>
          <p:nvPr>
            <p:ph sz="quarter" idx="1"/>
          </p:nvPr>
        </p:nvSpPr>
        <p:spPr/>
        <p:txBody>
          <a:bodyPr>
            <a:normAutofit fontScale="77500" lnSpcReduction="20000"/>
          </a:bodyPr>
          <a:lstStyle/>
          <a:p>
            <a:r>
              <a:rPr lang="en-US" altLang="zh-TW" dirty="0" smtClean="0"/>
              <a:t>Advocacy for accession and domestic incorporation of the </a:t>
            </a:r>
            <a:r>
              <a:rPr lang="en-US" altLang="zh-TW" dirty="0"/>
              <a:t>Convention on Elimination of All Forms of Discrimination against Women (</a:t>
            </a:r>
            <a:r>
              <a:rPr lang="en-US" altLang="zh-TW" dirty="0" smtClean="0"/>
              <a:t>CEDAW)</a:t>
            </a:r>
          </a:p>
          <a:p>
            <a:pPr lvl="1"/>
            <a:r>
              <a:rPr lang="en-US" altLang="zh-TW" dirty="0" smtClean="0"/>
              <a:t>Early 1990s: part of women’s movement in gender mainstreaming</a:t>
            </a:r>
          </a:p>
          <a:p>
            <a:pPr lvl="1"/>
            <a:r>
              <a:rPr lang="en-US" altLang="zh-TW" dirty="0" smtClean="0"/>
              <a:t>The </a:t>
            </a:r>
            <a:r>
              <a:rPr lang="en-US" altLang="zh-TW" dirty="0"/>
              <a:t>Taiwan Civil League for promoting CEDAW (the League for CEDAW) </a:t>
            </a:r>
            <a:r>
              <a:rPr lang="en-US" altLang="zh-TW" dirty="0" smtClean="0"/>
              <a:t>was formed in August 2004.</a:t>
            </a:r>
          </a:p>
          <a:p>
            <a:pPr lvl="1"/>
            <a:r>
              <a:rPr lang="en-US" altLang="zh-TW" dirty="0" smtClean="0"/>
              <a:t>The </a:t>
            </a:r>
            <a:r>
              <a:rPr lang="en-US" altLang="zh-TW" dirty="0"/>
              <a:t>Legislative Yuan passed the </a:t>
            </a:r>
            <a:r>
              <a:rPr lang="en-US" altLang="zh-TW" dirty="0" smtClean="0"/>
              <a:t>accession on </a:t>
            </a:r>
            <a:r>
              <a:rPr lang="en-US" altLang="zh-TW" dirty="0"/>
              <a:t>January </a:t>
            </a:r>
            <a:r>
              <a:rPr lang="en-US" altLang="zh-TW" dirty="0" smtClean="0"/>
              <a:t>5, 2007, </a:t>
            </a:r>
            <a:r>
              <a:rPr lang="en-US" altLang="zh-TW" dirty="0"/>
              <a:t>followed by presidential signature. On February 27, the Ministry of Foreign Affairs attempted to submit the accession to the Secretary-General of the United Nations for deposition</a:t>
            </a:r>
            <a:r>
              <a:rPr lang="en-US" altLang="zh-TW" dirty="0" smtClean="0"/>
              <a:t>.</a:t>
            </a:r>
          </a:p>
          <a:p>
            <a:pPr lvl="1"/>
            <a:r>
              <a:rPr lang="en-US" altLang="zh-TW" dirty="0" smtClean="0"/>
              <a:t>In 2009, the </a:t>
            </a:r>
            <a:r>
              <a:rPr lang="en-US" altLang="zh-TW" dirty="0"/>
              <a:t>initial state report of CEDAW was issued and </a:t>
            </a:r>
            <a:r>
              <a:rPr lang="en-US" altLang="zh-TW" dirty="0" smtClean="0"/>
              <a:t>reviewed.</a:t>
            </a:r>
          </a:p>
          <a:p>
            <a:pPr lvl="1"/>
            <a:r>
              <a:rPr lang="en-US" altLang="zh-TW" dirty="0" smtClean="0"/>
              <a:t>In 2011, the </a:t>
            </a:r>
            <a:r>
              <a:rPr lang="en-US" altLang="zh-TW" dirty="0"/>
              <a:t>CEDAW’s Implementation Act </a:t>
            </a:r>
            <a:r>
              <a:rPr lang="en-US" altLang="zh-TW" dirty="0" smtClean="0"/>
              <a:t>was to </a:t>
            </a:r>
            <a:r>
              <a:rPr lang="en-US" altLang="zh-TW" dirty="0"/>
              <a:t>formalize CEDAW’s </a:t>
            </a:r>
            <a:r>
              <a:rPr lang="en-US" altLang="zh-TW" dirty="0" smtClean="0"/>
              <a:t>domestic incorporation was passed, and came </a:t>
            </a:r>
            <a:r>
              <a:rPr lang="en-US" altLang="zh-TW" dirty="0"/>
              <a:t>into force on January 1, 2012</a:t>
            </a:r>
            <a:r>
              <a:rPr lang="en-US" altLang="zh-TW" dirty="0" smtClean="0"/>
              <a:t>.</a:t>
            </a:r>
          </a:p>
          <a:p>
            <a:pPr lvl="1"/>
            <a:r>
              <a:rPr lang="en-US" altLang="zh-TW" dirty="0" smtClean="0"/>
              <a:t>The </a:t>
            </a:r>
            <a:r>
              <a:rPr lang="en-US" altLang="zh-TW" dirty="0"/>
              <a:t>second state report was issued in 2013 with </a:t>
            </a:r>
            <a:r>
              <a:rPr lang="en-US" altLang="zh-TW" dirty="0" smtClean="0"/>
              <a:t>an international </a:t>
            </a:r>
            <a:r>
              <a:rPr lang="en-US" altLang="zh-TW" dirty="0"/>
              <a:t>review in 2014. The third state report was released in </a:t>
            </a:r>
            <a:r>
              <a:rPr lang="en-US" altLang="zh-TW" dirty="0" smtClean="0"/>
              <a:t>2017 with an international review in 2018. </a:t>
            </a:r>
          </a:p>
          <a:p>
            <a:pPr lvl="1"/>
            <a:endParaRPr lang="zh-TW" altLang="en-US" dirty="0"/>
          </a:p>
        </p:txBody>
      </p:sp>
      <p:sp>
        <p:nvSpPr>
          <p:cNvPr id="4" name="投影片編號版面配置區 3"/>
          <p:cNvSpPr>
            <a:spLocks noGrp="1"/>
          </p:cNvSpPr>
          <p:nvPr>
            <p:ph type="sldNum" sz="quarter" idx="12"/>
          </p:nvPr>
        </p:nvSpPr>
        <p:spPr/>
        <p:txBody>
          <a:bodyPr/>
          <a:lstStyle/>
          <a:p>
            <a:fld id="{C8A0361D-E82E-4DD3-AD78-C57E6C33CDAB}" type="slidenum">
              <a:rPr lang="zh-TW" altLang="en-US" smtClean="0"/>
              <a:t>7</a:t>
            </a:fld>
            <a:endParaRPr lang="zh-TW" altLang="en-US"/>
          </a:p>
        </p:txBody>
      </p:sp>
    </p:spTree>
    <p:extLst>
      <p:ext uri="{BB962C8B-B14F-4D97-AF65-F5344CB8AC3E}">
        <p14:creationId xmlns:p14="http://schemas.microsoft.com/office/powerpoint/2010/main" val="509249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27584" y="116632"/>
            <a:ext cx="7772400" cy="1143000"/>
          </a:xfrm>
        </p:spPr>
        <p:txBody>
          <a:bodyPr>
            <a:normAutofit/>
          </a:bodyPr>
          <a:lstStyle/>
          <a:p>
            <a:r>
              <a:rPr lang="en-US" altLang="zh-TW" sz="2400" b="1" dirty="0" smtClean="0"/>
              <a:t>III. TCC’s </a:t>
            </a:r>
            <a:r>
              <a:rPr lang="en-US" altLang="zh-TW" sz="2400" b="1" dirty="0"/>
              <a:t>leading cases: pushed forward by women’s group and strategic constitutional litigation</a:t>
            </a:r>
            <a:endParaRPr lang="zh-TW" altLang="en-US" sz="2400" b="1" dirty="0"/>
          </a:p>
        </p:txBody>
      </p:sp>
      <p:sp>
        <p:nvSpPr>
          <p:cNvPr id="3" name="內容版面配置區 2"/>
          <p:cNvSpPr>
            <a:spLocks noGrp="1"/>
          </p:cNvSpPr>
          <p:nvPr>
            <p:ph sz="quarter" idx="1"/>
          </p:nvPr>
        </p:nvSpPr>
        <p:spPr/>
        <p:txBody>
          <a:bodyPr>
            <a:normAutofit fontScale="77500" lnSpcReduction="20000"/>
          </a:bodyPr>
          <a:lstStyle/>
          <a:p>
            <a:r>
              <a:rPr lang="en-US" altLang="zh-TW" dirty="0"/>
              <a:t>Strategic constitutional litigation in the </a:t>
            </a:r>
            <a:r>
              <a:rPr lang="en-US" altLang="zh-TW" dirty="0" smtClean="0"/>
              <a:t>1990s</a:t>
            </a:r>
          </a:p>
          <a:p>
            <a:r>
              <a:rPr lang="en-US" altLang="zh-TW" dirty="0" smtClean="0"/>
              <a:t>JY Interpretation Nos. 365, 410, 452 and 472: holding unconstitutional sex/gender discriminations at home</a:t>
            </a:r>
          </a:p>
          <a:p>
            <a:pPr lvl="1"/>
            <a:r>
              <a:rPr lang="en-US" altLang="zh-TW" dirty="0" smtClean="0"/>
              <a:t>JY No 365</a:t>
            </a:r>
            <a:r>
              <a:rPr lang="en-US" altLang="zh-TW" dirty="0"/>
              <a:t>: Article 1089 of the Civil Code, </a:t>
            </a:r>
            <a:r>
              <a:rPr lang="en-US" altLang="zh-TW" dirty="0" smtClean="0"/>
              <a:t>stipulating </a:t>
            </a:r>
            <a:r>
              <a:rPr lang="en-US" altLang="zh-TW" dirty="0"/>
              <a:t>that in situations of parental disagreement in exercising parental rights over that of a minor the father </a:t>
            </a:r>
            <a:r>
              <a:rPr lang="en-US" altLang="zh-TW" dirty="0" smtClean="0"/>
              <a:t>should have </a:t>
            </a:r>
            <a:r>
              <a:rPr lang="en-US" altLang="zh-TW" dirty="0"/>
              <a:t>the right of final </a:t>
            </a:r>
            <a:r>
              <a:rPr lang="en-US" altLang="zh-TW" dirty="0" smtClean="0"/>
              <a:t>decision.</a:t>
            </a:r>
          </a:p>
          <a:p>
            <a:pPr lvl="1"/>
            <a:r>
              <a:rPr lang="en-US" altLang="zh-TW" dirty="0"/>
              <a:t>JY No 410: Article 1017, Paragraph 2, </a:t>
            </a:r>
            <a:r>
              <a:rPr lang="en-US" altLang="zh-TW" dirty="0" smtClean="0"/>
              <a:t>of the Civil Code, imposing a presumption in that the </a:t>
            </a:r>
            <a:r>
              <a:rPr lang="en-US" altLang="zh-TW" dirty="0"/>
              <a:t>community property initially belonging to the husband and that cannot be proved to be property owned by the wife should be presumed as the property of the </a:t>
            </a:r>
            <a:r>
              <a:rPr lang="en-US" altLang="zh-TW" dirty="0" smtClean="0"/>
              <a:t>husband, and Article </a:t>
            </a:r>
            <a:r>
              <a:rPr lang="en-US" altLang="zh-TW" dirty="0"/>
              <a:t>1017, Paragraph 3, </a:t>
            </a:r>
            <a:r>
              <a:rPr lang="en-US" altLang="zh-TW" dirty="0" smtClean="0"/>
              <a:t>stating that </a:t>
            </a:r>
            <a:r>
              <a:rPr lang="en-US" altLang="zh-TW" dirty="0"/>
              <a:t>the ownership of the interest coming from the wife's property belongs to the husband. </a:t>
            </a:r>
            <a:endParaRPr lang="en-US" altLang="zh-TW" dirty="0" smtClean="0"/>
          </a:p>
          <a:p>
            <a:pPr lvl="1"/>
            <a:r>
              <a:rPr lang="en-US" altLang="zh-TW" dirty="0"/>
              <a:t>JY No 452: Article 1002 of the Civil Code that the residence of the wife shall be that of the </a:t>
            </a:r>
            <a:r>
              <a:rPr lang="en-US" altLang="zh-TW" dirty="0" smtClean="0"/>
              <a:t>husband</a:t>
            </a:r>
          </a:p>
          <a:p>
            <a:pPr lvl="1"/>
            <a:r>
              <a:rPr lang="en-US" altLang="zh-TW" dirty="0" smtClean="0"/>
              <a:t>JY No 472: regarding government housing and land loaned to veterans</a:t>
            </a:r>
          </a:p>
          <a:p>
            <a:pPr lvl="2"/>
            <a:r>
              <a:rPr lang="en-US" altLang="zh-TW" dirty="0" smtClean="0"/>
              <a:t>“If </a:t>
            </a:r>
            <a:r>
              <a:rPr lang="en-US" altLang="zh-TW" dirty="0"/>
              <a:t>the surviving spouse of the deceased veteran remarries </a:t>
            </a:r>
            <a:r>
              <a:rPr lang="en-US" altLang="zh-TW" dirty="0" smtClean="0"/>
              <a:t>only </a:t>
            </a:r>
            <a:r>
              <a:rPr lang="en-US" altLang="zh-TW" dirty="0"/>
              <a:t>has daughter(s), the land and housing shall be reclaimed unconditionally upon the marriage of the daughter(s); and the rights of the veteran may be inherited by his son, if any.” </a:t>
            </a:r>
            <a:endParaRPr lang="en-US" altLang="zh-TW" dirty="0" smtClean="0"/>
          </a:p>
        </p:txBody>
      </p:sp>
      <p:sp>
        <p:nvSpPr>
          <p:cNvPr id="4" name="投影片編號版面配置區 3"/>
          <p:cNvSpPr>
            <a:spLocks noGrp="1"/>
          </p:cNvSpPr>
          <p:nvPr>
            <p:ph type="sldNum" sz="quarter" idx="12"/>
          </p:nvPr>
        </p:nvSpPr>
        <p:spPr/>
        <p:txBody>
          <a:bodyPr/>
          <a:lstStyle/>
          <a:p>
            <a:fld id="{C8A0361D-E82E-4DD3-AD78-C57E6C33CDAB}" type="slidenum">
              <a:rPr lang="zh-TW" altLang="en-US" smtClean="0"/>
              <a:t>8</a:t>
            </a:fld>
            <a:endParaRPr lang="zh-TW" altLang="en-US"/>
          </a:p>
        </p:txBody>
      </p:sp>
    </p:spTree>
    <p:extLst>
      <p:ext uri="{BB962C8B-B14F-4D97-AF65-F5344CB8AC3E}">
        <p14:creationId xmlns:p14="http://schemas.microsoft.com/office/powerpoint/2010/main" val="3442062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2" y="116632"/>
            <a:ext cx="7772400" cy="1143000"/>
          </a:xfrm>
        </p:spPr>
        <p:txBody>
          <a:bodyPr/>
          <a:lstStyle/>
          <a:p>
            <a:r>
              <a:rPr lang="en-US" altLang="zh-TW" sz="2400" b="1" dirty="0">
                <a:solidFill>
                  <a:srgbClr val="696464"/>
                </a:solidFill>
              </a:rPr>
              <a:t>III. TCC’s leading cases: pushed forward by women’s group and strategic constitutional litigation</a:t>
            </a:r>
            <a:endParaRPr lang="zh-TW" altLang="en-US" dirty="0"/>
          </a:p>
        </p:txBody>
      </p:sp>
      <p:sp>
        <p:nvSpPr>
          <p:cNvPr id="3" name="內容版面配置區 2"/>
          <p:cNvSpPr>
            <a:spLocks noGrp="1"/>
          </p:cNvSpPr>
          <p:nvPr>
            <p:ph sz="quarter" idx="1"/>
          </p:nvPr>
        </p:nvSpPr>
        <p:spPr/>
        <p:txBody>
          <a:bodyPr>
            <a:normAutofit lnSpcReduction="10000"/>
          </a:bodyPr>
          <a:lstStyle/>
          <a:p>
            <a:pPr lvl="0">
              <a:buClr>
                <a:srgbClr val="D34817"/>
              </a:buClr>
            </a:pPr>
            <a:r>
              <a:rPr lang="en-US" altLang="zh-TW" sz="2000" dirty="0">
                <a:solidFill>
                  <a:prstClr val="black"/>
                </a:solidFill>
              </a:rPr>
              <a:t>Strategic constitutional litigation in the 1990s</a:t>
            </a:r>
          </a:p>
          <a:p>
            <a:pPr lvl="0">
              <a:buClr>
                <a:srgbClr val="D34817"/>
              </a:buClr>
            </a:pPr>
            <a:r>
              <a:rPr lang="en-US" altLang="zh-TW" sz="2000" dirty="0">
                <a:solidFill>
                  <a:prstClr val="black"/>
                </a:solidFill>
              </a:rPr>
              <a:t>JY Interpretation Nos. 365, 410, 452 and </a:t>
            </a:r>
            <a:r>
              <a:rPr lang="en-US" altLang="zh-TW" sz="2000" dirty="0" smtClean="0">
                <a:solidFill>
                  <a:prstClr val="black"/>
                </a:solidFill>
              </a:rPr>
              <a:t>472 establish the doctrine in that: </a:t>
            </a:r>
            <a:r>
              <a:rPr lang="en-US" altLang="zh-TW" sz="2000" dirty="0">
                <a:solidFill>
                  <a:prstClr val="black"/>
                </a:solidFill>
              </a:rPr>
              <a:t>holding unconstitutional sex/gender discriminations at home</a:t>
            </a:r>
          </a:p>
          <a:p>
            <a:pPr lvl="1"/>
            <a:r>
              <a:rPr lang="en-US" altLang="zh-TW" dirty="0" smtClean="0"/>
              <a:t>discriminations </a:t>
            </a:r>
            <a:r>
              <a:rPr lang="en-US" altLang="zh-TW" dirty="0"/>
              <a:t>based on sex is to be </a:t>
            </a:r>
            <a:r>
              <a:rPr lang="en-US" altLang="zh-TW" dirty="0" smtClean="0"/>
              <a:t>constitutionally permitted if such discriminations are grounded </a:t>
            </a:r>
            <a:r>
              <a:rPr lang="en-US" altLang="zh-TW" dirty="0"/>
              <a:t>on biological differences or the differences in societal functions as the consequence of the biological </a:t>
            </a:r>
            <a:r>
              <a:rPr lang="en-US" altLang="zh-TW" dirty="0" smtClean="0"/>
              <a:t>differences between sexes</a:t>
            </a:r>
          </a:p>
          <a:p>
            <a:pPr lvl="1"/>
            <a:r>
              <a:rPr lang="en-US" altLang="zh-TW" dirty="0" smtClean="0"/>
              <a:t>Strict/searching scrutiny? Intermediate? Reasonable? </a:t>
            </a:r>
          </a:p>
          <a:p>
            <a:r>
              <a:rPr lang="en-US" altLang="zh-TW" sz="2000" dirty="0">
                <a:solidFill>
                  <a:prstClr val="black"/>
                </a:solidFill>
              </a:rPr>
              <a:t>JY Interpretations No 490: reasoning that </a:t>
            </a:r>
            <a:endParaRPr lang="en-US" altLang="zh-TW" sz="2000" dirty="0" smtClean="0">
              <a:solidFill>
                <a:prstClr val="black"/>
              </a:solidFill>
            </a:endParaRPr>
          </a:p>
          <a:p>
            <a:pPr lvl="1"/>
            <a:r>
              <a:rPr lang="en-US" altLang="zh-TW" sz="1800" dirty="0" smtClean="0">
                <a:solidFill>
                  <a:prstClr val="black"/>
                </a:solidFill>
              </a:rPr>
              <a:t>Given </a:t>
            </a:r>
            <a:r>
              <a:rPr lang="en-US" altLang="zh-TW" sz="1800" dirty="0">
                <a:solidFill>
                  <a:prstClr val="black"/>
                </a:solidFill>
              </a:rPr>
              <a:t>the physical differences between males and females and the derived role differentiation in their respective social functions and lives, the Legislature </a:t>
            </a:r>
            <a:r>
              <a:rPr lang="en-US" altLang="zh-TW" sz="1800" dirty="0" smtClean="0">
                <a:solidFill>
                  <a:prstClr val="black"/>
                </a:solidFill>
              </a:rPr>
              <a:t>decided that only </a:t>
            </a:r>
            <a:r>
              <a:rPr lang="en-US" altLang="zh-TW" sz="1800" dirty="0">
                <a:solidFill>
                  <a:prstClr val="black"/>
                </a:solidFill>
              </a:rPr>
              <a:t>male citizens in accordance with laws have the duty to perform military service. </a:t>
            </a:r>
            <a:endParaRPr lang="zh-TW" altLang="en-US" sz="1800" dirty="0">
              <a:solidFill>
                <a:prstClr val="black"/>
              </a:solidFill>
            </a:endParaRPr>
          </a:p>
        </p:txBody>
      </p:sp>
      <p:sp>
        <p:nvSpPr>
          <p:cNvPr id="4" name="投影片編號版面配置區 3"/>
          <p:cNvSpPr>
            <a:spLocks noGrp="1"/>
          </p:cNvSpPr>
          <p:nvPr>
            <p:ph type="sldNum" sz="quarter" idx="12"/>
          </p:nvPr>
        </p:nvSpPr>
        <p:spPr/>
        <p:txBody>
          <a:bodyPr/>
          <a:lstStyle/>
          <a:p>
            <a:fld id="{C8A0361D-E82E-4DD3-AD78-C57E6C33CDAB}" type="slidenum">
              <a:rPr lang="zh-TW" altLang="en-US" smtClean="0"/>
              <a:t>9</a:t>
            </a:fld>
            <a:endParaRPr lang="zh-TW" altLang="en-US"/>
          </a:p>
        </p:txBody>
      </p:sp>
    </p:spTree>
    <p:extLst>
      <p:ext uri="{BB962C8B-B14F-4D97-AF65-F5344CB8AC3E}">
        <p14:creationId xmlns:p14="http://schemas.microsoft.com/office/powerpoint/2010/main" val="8781834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公正">
  <a:themeElements>
    <a:clrScheme name="公正">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公正">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公正">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151</TotalTime>
  <Words>2022</Words>
  <Application>Microsoft Office PowerPoint</Application>
  <PresentationFormat>On-screen Show (4:3)</PresentationFormat>
  <Paragraphs>113</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微軟正黑體</vt:lpstr>
      <vt:lpstr>新細明體</vt:lpstr>
      <vt:lpstr>Calibri</vt:lpstr>
      <vt:lpstr>Franklin Gothic Book</vt:lpstr>
      <vt:lpstr>Perpetua</vt:lpstr>
      <vt:lpstr>Times New Roman</vt:lpstr>
      <vt:lpstr>Wingdings 2</vt:lpstr>
      <vt:lpstr>公正</vt:lpstr>
      <vt:lpstr>Constitutional Protection of Sex/Gender Equality in Taiwan</vt:lpstr>
      <vt:lpstr>I. Introduction</vt:lpstr>
      <vt:lpstr>I. Introduction</vt:lpstr>
      <vt:lpstr>I. Introduction</vt:lpstr>
      <vt:lpstr>II. Legal and institutional framework: from the Constitution to CEDAW</vt:lpstr>
      <vt:lpstr>II. Legal and institutional framework: from the Constitution to CEDAW</vt:lpstr>
      <vt:lpstr>II. Legal and institutional framework: from the Constitution to CEDAW</vt:lpstr>
      <vt:lpstr>III. TCC’s leading cases: pushed forward by women’s group and strategic constitutional litigation</vt:lpstr>
      <vt:lpstr>III. TCC’s leading cases: pushed forward by women’s group and strategic constitutional litigation</vt:lpstr>
      <vt:lpstr>III. TCC’s leading cases: pushed forward by women’s group and strategic constitutional litigation</vt:lpstr>
      <vt:lpstr>III. TCC’s leading cases: pushed forward by women’s group and strategic constitutional litigation</vt:lpstr>
      <vt:lpstr>III. TCC’s leading cases: pushed forward by women’s group and strategic constitutional litigation</vt:lpstr>
      <vt:lpstr>PowerPoint Presentation</vt:lpstr>
      <vt:lpstr>PowerPoint Presentation</vt:lpstr>
      <vt:lpstr>III. TCC’s leading cases: pushed forward by women’s group and strategic constitutional litigation</vt:lpstr>
      <vt:lpstr>IV. Conclusion: Three challenges ahead</vt:lpstr>
      <vt:lpstr>Thanks for listening; comments are welcome!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Protection of Sex/Gender Equality:                                                             with the Focus on Leading Cases of Taiwan’s Constitutional Court</dc:title>
  <dc:creator>Owner</dc:creator>
  <cp:lastModifiedBy>AcadConfRoom</cp:lastModifiedBy>
  <cp:revision>34</cp:revision>
  <dcterms:created xsi:type="dcterms:W3CDTF">2018-09-30T22:11:08Z</dcterms:created>
  <dcterms:modified xsi:type="dcterms:W3CDTF">2019-01-16T03:14:26Z</dcterms:modified>
</cp:coreProperties>
</file>